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1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lf.ukim.mk/wp-content/uploads/2020/06/Geocritica-e-geopoetica-nella-letteratura-italiana-del-Novecento.pdf" TargetMode="External"/><Relationship Id="rId2" Type="http://schemas.openxmlformats.org/officeDocument/2006/relationships/hyperlink" Target="https://flf.ukim.mk/wp-content/uploads/2020/07/&#1044;&#1077;&#1089;&#1077;&#1090;&#1090;&#1080;-&#1085;&#1072;&#1091;&#1095;&#1077;&#1085;-&#1089;&#1086;&#1073;&#1080;&#1088;-&#1085;&#1072;-&#1084;&#1083;&#1072;&#1076;&#1080;-&#1084;&#1072;&#1082;&#1077;&#1076;&#1086;&#1085;&#1080;&#1089;&#1090;&#1080;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lf.ukim.mk/wp-content/uploads/2020/06/SLAVOFRAZ-2017.pdf" TargetMode="External"/><Relationship Id="rId2" Type="http://schemas.openxmlformats.org/officeDocument/2006/relationships/hyperlink" Target="https://flf.ukim.mk/wp-content/uploads/2020/06/&#1047;&#1041;&#1054;&#1056;&#1054;&#1058;-&#1047;&#1041;&#1054;&#1056;-&#1054;&#1058;&#1042;&#1054;&#1056;&#1040;_2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lf.ukim.mk/wp-content/uploads/2020/06/7-&#1052;&#1040;&#1050;&#1045;&#1044;&#1054;&#1053;&#1057;&#1050;&#1054;-&#1063;&#1045;&#1064;&#1050;&#1040;-&#1050;&#1054;&#1053;&#1060;&#1045;&#1056;&#1045;&#1053;&#1062;&#1048;&#1032;&#1040;-&#1047;&#1041;&#1054;&#1056;&#1053;&#1048;&#1050;.pd" TargetMode="External"/><Relationship Id="rId2" Type="http://schemas.openxmlformats.org/officeDocument/2006/relationships/hyperlink" Target="https://flf.ukim.mk/wp-content/uploads/2020/06/7-&#1052;&#1040;&#1050;&#1045;&#1044;&#1054;&#1053;&#1057;&#1050;&#1054;-&#1056;&#1059;&#1057;&#1050;&#1040;-&#1050;&#1054;&#1053;&#1060;&#1045;&#1056;&#1045;&#1053;&#1062;&#1048;&#1032;&#1040;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lf.ukim.mk/wp-content/uploads/2020/06/Parallelismi-linguistici-letterari-e-culturali-a-cura-di-Radica-Nikodinovska.pdf" TargetMode="External"/><Relationship Id="rId2" Type="http://schemas.openxmlformats.org/officeDocument/2006/relationships/hyperlink" Target="https://flf.ukim.mk/wp-content/uploads/2020/06/10-&#1052;&#1040;&#1050;&#1045;&#1044;&#1054;&#1053;&#1057;&#1050;&#1054;-&#1055;&#1054;&#1051;&#1057;&#1050;&#1040;-&#1050;&#1054;&#1053;&#1060;&#1045;&#1056;&#1045;&#1053;&#1062;&#1048;&#1032;&#1040;_2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lf.ukim.mk/" TargetMode="External"/><Relationship Id="rId2" Type="http://schemas.openxmlformats.org/officeDocument/2006/relationships/hyperlink" Target="https://flf.ukim.mk/wp-content/uploads/2020/06/Assessment-in-foreign-language-and-literature-teaching-&#1045;&#1074;&#1072;&#1083;&#1091;&#1072;&#1094;&#1080;&#1112;&#1072;-&#1074;&#1086;-&#1085;&#1072;&#1089;&#1090;&#1072;&#1074;&#1072;&#1090;&#1072;-&#1087;&#1086;-&#1089;&#1090;&#1088;&#1072;&#1085;&#1089;&#1082;&#1080;-&#1112;&#1072;&#1079;&#1080;&#1094;&#1080;-&#1080;-&#1082;&#1085;&#1080;&#1078;&#1077;&#1074;&#1085;&#1086;&#1089;&#1090;&#1080;-ed.-Radica-Nikodinovska-Filolo&#353;ki-fakultet-Bla&#382;e-Koneski-Skopje-2017-571.-p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flf.ukim.mk/wp-content/uploads/2020/06/Le-m&#234;me-le-semblable-et-le-diff&#233;rent-au-sein-de-la-langue-de-la-litt&#233;rature-et-de-la-culture-dans-les-pays-francophones-Skopje-2018_1_543_2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flf.ukim.mk/erasmus-plu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lf.ukim.mk/izdavacka-dejnos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lf.ukim.mk/" TargetMode="External"/><Relationship Id="rId2" Type="http://schemas.openxmlformats.org/officeDocument/2006/relationships/hyperlink" Target="https://flf.ukim.mk/wp-content/uploads/2020/06/&#1043;&#1086;&#1076;&#1080;&#1096;&#1077;&#1085;-&#1079;&#1073;&#1086;&#1088;&#1085;&#1080;&#1082;-&#1082;&#1085;&#1080;&#1075;&#1072;-45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hyperlink" Target="https://flf.ukim.mk/wp-content/uploads/2020/06/&#1043;&#1086;&#1076;&#1080;&#1096;&#1077;&#1085;-&#1079;&#1073;&#1086;&#1088;&#1085;&#1080;&#1082;-&#1082;&#1085;&#1080;&#1075;&#1072;-43-44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journals.ukim.mk/index.php/jcp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lf.ukim.mk/wp-content/uploads/2020/06/&#1057;&#1051;&#1040;&#1042;&#1048;&#1057;&#1058;&#1048;&#1063;&#1050;&#1048;-&#1057;&#1058;&#1059;&#1044;&#1048;&#1048;-&#1041;&#1056;.-18.pdf" TargetMode="External"/><Relationship Id="rId2" Type="http://schemas.openxmlformats.org/officeDocument/2006/relationships/hyperlink" Target="https://flf.ukim.mk/wp-content/uploads/2020/06/&#1057;&#1051;&#1040;&#1042;&#1048;&#1057;&#1058;&#1048;&#1063;&#1050;&#1048;-&#1057;&#1058;&#1059;&#1044;&#1048;&#1048;-&#1041;&#1056;.-17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https://flf.ukim.mk/wp-content/uploads/2020/07/&#1057;&#1083;&#1072;&#1074;&#1080;&#1089;&#1090;&#1080;&#1095;&#1082;&#1080;-&#1089;&#1090;&#1091;&#1076;&#1080;&#1080;-19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lf.ukim.mk/wp-content/uploads/2020/07/&#1040;&#1085;&#1072;&#1083;&#1086;&#1075;&#1080;&#1080;-&#1080;-&#1080;&#1085;&#1090;&#1077;&#1088;&#1072;&#1082;&#1094;&#1080;&#1080;-&#1074;&#1086;-&#1088;&#1086;&#1084;&#1072;&#1085;&#1080;&#1089;&#1090;&#1080;&#1095;&#1082;&#1080;&#1090;&#1077;-&#1087;&#1088;&#1086;&#1091;&#1095;&#1091;&#1074;&#1072;&#1114;&#1072;.pdf" TargetMode="External"/><Relationship Id="rId2" Type="http://schemas.openxmlformats.org/officeDocument/2006/relationships/hyperlink" Target="https://flf.ukim.mk/wp-content/uploads/2020/07/&#1050;&#1053;&#1048;&#1046;&#1045;&#1042;&#1053;&#1048;&#1062;&#1048;-&#1085;&#1072;&#1089;&#1090;&#1072;&#1074;&#1085;&#1080;&#1094;&#1080;-&#1086;&#1076;-&#1060;&#1080;&#1083;&#1086;&#1083;&#1086;&#1096;&#1082;&#1080;&#1086;&#1090;-&#1092;&#1072;&#1082;&#1091;&#1083;&#1090;&#1077;&#1090;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im.edu.mk/e-izdanija/FLF/Evaluacijata_vo_nastavata_po_francuski_i_po_italijanski_jazik.pdf" TargetMode="External"/><Relationship Id="rId2" Type="http://schemas.openxmlformats.org/officeDocument/2006/relationships/hyperlink" Target="http://www.ukim.edu.mk/e-izdanija/FLF/Voved_vo_gramatikata_na_italijanskiot_jazik_2018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lf.ukim.mk/wp-content/uploads/2020/07/MK-USA-zbornik.pdf" TargetMode="External"/><Relationship Id="rId2" Type="http://schemas.openxmlformats.org/officeDocument/2006/relationships/hyperlink" Target="https://flf.ukim.mk/wp-content/uploads/2020/06/ESIDRP2019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mk-MK" sz="2800" b="1" dirty="0" smtClean="0"/>
              <a:t>ИЗБОР ОД Научните изданија </a:t>
            </a:r>
            <a:br>
              <a:rPr lang="mk-MK" sz="2800" b="1" dirty="0" smtClean="0"/>
            </a:br>
            <a:r>
              <a:rPr lang="mk-MK" sz="2800" b="1" dirty="0" smtClean="0"/>
              <a:t>на филолошкиот факултет </a:t>
            </a:r>
            <a:br>
              <a:rPr lang="mk-MK" sz="2800" b="1" dirty="0" smtClean="0"/>
            </a:br>
            <a:r>
              <a:rPr lang="mk-MK" sz="2800" b="1" dirty="0" smtClean="0"/>
              <a:t>„Блаже конески“ </a:t>
            </a:r>
            <a:r>
              <a:rPr lang="mk-MK" sz="2800" b="1" dirty="0"/>
              <a:t>-</a:t>
            </a:r>
            <a:r>
              <a:rPr lang="mk-MK" sz="2800" b="1" dirty="0" smtClean="0"/>
              <a:t> Скопје </a:t>
            </a:r>
            <a:r>
              <a:rPr lang="mk-MK" sz="3200" b="1" dirty="0" smtClean="0"/>
              <a:t/>
            </a:r>
            <a:br>
              <a:rPr lang="mk-MK" sz="3200" b="1" dirty="0" smtClean="0"/>
            </a:br>
            <a:r>
              <a:rPr lang="mk-MK" sz="3200" b="1" dirty="0" smtClean="0"/>
              <a:t>2015-2020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mk-MK" sz="2400" dirty="0" smtClean="0"/>
          </a:p>
          <a:p>
            <a:r>
              <a:rPr lang="mk-MK" sz="2400" dirty="0" smtClean="0"/>
              <a:t>проф.д-р Анастасија Ѓурчинова</a:t>
            </a:r>
          </a:p>
          <a:p>
            <a:r>
              <a:rPr lang="mk-MK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3698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917" y="913176"/>
            <a:ext cx="7729728" cy="1188720"/>
          </a:xfrm>
        </p:spPr>
        <p:txBody>
          <a:bodyPr/>
          <a:lstStyle/>
          <a:p>
            <a:r>
              <a:rPr lang="mk-MK" dirty="0"/>
              <a:t>Зборници од научни </a:t>
            </a:r>
            <a:br>
              <a:rPr lang="mk-MK" dirty="0"/>
            </a:br>
            <a:r>
              <a:rPr lang="mk-MK" dirty="0"/>
              <a:t>собири и конференции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6524" y="2638044"/>
            <a:ext cx="4527159" cy="3394166"/>
          </a:xfrm>
        </p:spPr>
        <p:txBody>
          <a:bodyPr>
            <a:normAutofit fontScale="92500" lnSpcReduction="20000"/>
          </a:bodyPr>
          <a:lstStyle/>
          <a:p>
            <a:r>
              <a:rPr lang="mk-MK" b="1" i="1" dirty="0" smtClean="0"/>
              <a:t>Десетти научен собир на млади македонисти</a:t>
            </a:r>
            <a:r>
              <a:rPr lang="mk-MK" i="1" dirty="0" smtClean="0"/>
              <a:t>, </a:t>
            </a:r>
            <a:r>
              <a:rPr lang="mk-MK" dirty="0" smtClean="0"/>
              <a:t>зборник од конференција одржана на 10-11 мај 2018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flf.ukim.mk/wp-content/uploads/2020/07/</a:t>
            </a:r>
            <a:r>
              <a:rPr lang="mk-MK" dirty="0">
                <a:hlinkClick r:id="rId2"/>
              </a:rPr>
              <a:t>Десетти-научен-собир-на-млади-македонисти.</a:t>
            </a:r>
            <a:r>
              <a:rPr lang="en-US" dirty="0" err="1" smtClean="0">
                <a:hlinkClick r:id="rId2"/>
              </a:rPr>
              <a:t>pdf</a:t>
            </a:r>
            <a:r>
              <a:rPr lang="mk-MK" dirty="0" smtClean="0"/>
              <a:t> </a:t>
            </a:r>
          </a:p>
          <a:p>
            <a:r>
              <a:rPr lang="mk-MK" b="1" i="1" dirty="0" smtClean="0"/>
              <a:t>Геокритика и геопоетика во италијанската книжевност на 20 век</a:t>
            </a:r>
            <a:r>
              <a:rPr lang="mk-MK" dirty="0" smtClean="0"/>
              <a:t>, зборник од работилница за докторанди, одржана во Охрид на 15-17 септември 2017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flf.ukim.mk/wp-content/uploads/2020/06/Geocritica-e-geopoetica-nella-letteratura-italiana-del-Novecento.pdf</a:t>
            </a:r>
            <a:r>
              <a:rPr lang="mk-MK" dirty="0" smtClean="0"/>
              <a:t>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4287" y="2638044"/>
            <a:ext cx="1867437" cy="3101982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706" y="2476432"/>
            <a:ext cx="2520276" cy="350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781" y="2428606"/>
            <a:ext cx="2578982" cy="360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335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Зборници од научни </a:t>
            </a:r>
            <a:br>
              <a:rPr lang="mk-MK" dirty="0"/>
            </a:br>
            <a:r>
              <a:rPr lang="mk-MK" dirty="0"/>
              <a:t>собири и конференции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mk-MK" b="1" i="1" dirty="0" smtClean="0"/>
              <a:t>Зборот збор отвара</a:t>
            </a:r>
            <a:r>
              <a:rPr lang="mk-MK" dirty="0" smtClean="0"/>
              <a:t>, зборник на трудови од конференција за фразеологија одржана на 29-30 октомври 2016.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flf.ukim.mk/wp-content/uploads/2020/06/</a:t>
            </a:r>
            <a:r>
              <a:rPr lang="mk-MK" dirty="0">
                <a:hlinkClick r:id="rId2"/>
              </a:rPr>
              <a:t>ЗБОРОТ-ЗБОР-ОТВОРА_2.</a:t>
            </a:r>
            <a:r>
              <a:rPr lang="en-US" dirty="0" err="1" smtClean="0">
                <a:hlinkClick r:id="rId2"/>
              </a:rPr>
              <a:t>pdf</a:t>
            </a:r>
            <a:r>
              <a:rPr lang="mk-MK" dirty="0" smtClean="0"/>
              <a:t>   </a:t>
            </a:r>
          </a:p>
          <a:p>
            <a:r>
              <a:rPr lang="mk-MK" b="1" i="1" dirty="0" smtClean="0"/>
              <a:t>Славофраз</a:t>
            </a:r>
            <a:r>
              <a:rPr lang="mk-MK" dirty="0" smtClean="0"/>
              <a:t>, зборник на трудови од конференција на тема „Имињата и фразеологијата“, одржана на 21-23 април 2017.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flf.ukim.mk/wp-content/uploads/2020/06/SLAVOFRAZ-2017.pdf</a:t>
            </a:r>
            <a:r>
              <a:rPr lang="mk-MK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1659465" cy="2526384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70" y="2472772"/>
            <a:ext cx="2289691" cy="322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330" y="2472772"/>
            <a:ext cx="2297226" cy="321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514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348" y="913177"/>
            <a:ext cx="7729728" cy="1188720"/>
          </a:xfrm>
        </p:spPr>
        <p:txBody>
          <a:bodyPr/>
          <a:lstStyle/>
          <a:p>
            <a:r>
              <a:rPr lang="mk-MK" dirty="0"/>
              <a:t>Зборници од научни </a:t>
            </a:r>
            <a:br>
              <a:rPr lang="mk-MK" dirty="0"/>
            </a:br>
            <a:r>
              <a:rPr lang="mk-MK" dirty="0"/>
              <a:t>собири и конференции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4030" y="2559331"/>
            <a:ext cx="4711311" cy="3572527"/>
          </a:xfrm>
        </p:spPr>
        <p:txBody>
          <a:bodyPr>
            <a:normAutofit fontScale="92500" lnSpcReduction="20000"/>
          </a:bodyPr>
          <a:lstStyle/>
          <a:p>
            <a:r>
              <a:rPr lang="mk-MK" dirty="0" smtClean="0"/>
              <a:t>Како резултат од Меѓународниот  славистички собир одржан на </a:t>
            </a:r>
            <a:r>
              <a:rPr lang="en-US" dirty="0" smtClean="0"/>
              <a:t> </a:t>
            </a:r>
            <a:r>
              <a:rPr lang="mk-MK" dirty="0" smtClean="0"/>
              <a:t>15-16 јуни 2017  година во Скопје, објавени се три зборници на трудови од областа на русистиката, боемистиката и полонистиката.</a:t>
            </a:r>
          </a:p>
          <a:p>
            <a:r>
              <a:rPr lang="mk-MK" b="1" i="1" dirty="0" smtClean="0"/>
              <a:t>Руско-македонски јазични, литературни и културни врски</a:t>
            </a:r>
            <a:r>
              <a:rPr lang="mk-MK" dirty="0" smtClean="0"/>
              <a:t>, зборник од </a:t>
            </a:r>
            <a:r>
              <a:rPr lang="it-IT" dirty="0" smtClean="0"/>
              <a:t>VII</a:t>
            </a:r>
            <a:r>
              <a:rPr lang="mk-MK" dirty="0" smtClean="0"/>
              <a:t> македонско-руска конференција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flf.ukim.mk/wp-content/uploads/2020/06/7-</a:t>
            </a:r>
            <a:r>
              <a:rPr lang="mk-MK" dirty="0">
                <a:hlinkClick r:id="rId2"/>
              </a:rPr>
              <a:t>МАКЕДОНСКО-РУСКА-КОНФЕРЕНЦИЈА.</a:t>
            </a:r>
            <a:r>
              <a:rPr lang="en-US" dirty="0" err="1" smtClean="0">
                <a:hlinkClick r:id="rId2"/>
              </a:rPr>
              <a:t>pdf</a:t>
            </a:r>
            <a:r>
              <a:rPr lang="mk-MK" dirty="0" smtClean="0"/>
              <a:t> </a:t>
            </a:r>
          </a:p>
          <a:p>
            <a:r>
              <a:rPr lang="mk-MK" dirty="0" smtClean="0"/>
              <a:t>Зборник на трудови од </a:t>
            </a:r>
            <a:r>
              <a:rPr lang="it-IT" b="1" i="1" dirty="0" smtClean="0"/>
              <a:t>VII</a:t>
            </a:r>
            <a:r>
              <a:rPr lang="mk-MK" b="1" i="1" dirty="0" smtClean="0"/>
              <a:t> македонско-чешка научна конференција</a:t>
            </a:r>
            <a:r>
              <a:rPr lang="mk-MK" dirty="0" smtClean="0"/>
              <a:t>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://flf.ukim.mk/</a:t>
            </a:r>
            <a:r>
              <a:rPr lang="en-US" dirty="0" smtClean="0">
                <a:hlinkClick r:id="rId3"/>
              </a:rPr>
              <a:t>wp-content/uploads/2020/06/7-</a:t>
            </a:r>
            <a:r>
              <a:rPr lang="mk-MK" dirty="0">
                <a:hlinkClick r:id="rId3"/>
              </a:rPr>
              <a:t>МАКЕДОНСКО-ЧЕШКА-КОНФЕРЕНЦИЈА-ЗБОРНИК.</a:t>
            </a:r>
            <a:r>
              <a:rPr lang="en-US" dirty="0" err="1" smtClean="0">
                <a:hlinkClick r:id="rId3"/>
              </a:rPr>
              <a:t>pd</a:t>
            </a:r>
            <a:r>
              <a:rPr lang="mk-MK" dirty="0" smtClean="0"/>
              <a:t> </a:t>
            </a:r>
            <a:r>
              <a:rPr lang="en-US" dirty="0" smtClean="0"/>
              <a:t>f</a:t>
            </a:r>
            <a:r>
              <a:rPr lang="mk-MK" dirty="0" smtClean="0"/>
              <a:t>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638044"/>
            <a:ext cx="778762" cy="3101982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874" y="2559332"/>
            <a:ext cx="2716713" cy="375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326" y="2559332"/>
            <a:ext cx="2818391" cy="377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809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Зборници од научни </a:t>
            </a:r>
            <a:br>
              <a:rPr lang="mk-MK" dirty="0"/>
            </a:br>
            <a:r>
              <a:rPr lang="mk-MK" dirty="0"/>
              <a:t>собири и конференции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0310" y="2638044"/>
            <a:ext cx="4823373" cy="3101982"/>
          </a:xfrm>
        </p:spPr>
        <p:txBody>
          <a:bodyPr>
            <a:normAutofit fontScale="92500" lnSpcReduction="20000"/>
          </a:bodyPr>
          <a:lstStyle/>
          <a:p>
            <a:r>
              <a:rPr lang="it-IT" b="1" i="1" dirty="0" smtClean="0"/>
              <a:t>Folia Philologica Macedono</a:t>
            </a:r>
            <a:r>
              <a:rPr lang="en-US" b="1" i="1" dirty="0" smtClean="0"/>
              <a:t>-</a:t>
            </a:r>
            <a:r>
              <a:rPr lang="it-IT" b="1" i="1" dirty="0" smtClean="0"/>
              <a:t>Polonica </a:t>
            </a:r>
            <a:r>
              <a:rPr lang="it-IT" dirty="0" smtClean="0"/>
              <a:t>9-10, </a:t>
            </a:r>
            <a:r>
              <a:rPr lang="mk-MK" dirty="0" smtClean="0"/>
              <a:t>зборник на трудови од </a:t>
            </a:r>
            <a:r>
              <a:rPr lang="it-IT" dirty="0" smtClean="0"/>
              <a:t>X </a:t>
            </a:r>
            <a:r>
              <a:rPr lang="mk-MK" dirty="0" smtClean="0"/>
              <a:t>македонско-полска научна конференција,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flf.ukim.mk/</a:t>
            </a:r>
            <a:r>
              <a:rPr lang="en-US" dirty="0">
                <a:hlinkClick r:id="rId2"/>
              </a:rPr>
              <a:t>wp-content/uploads/2020/06/10-</a:t>
            </a:r>
            <a:r>
              <a:rPr lang="mk-MK" dirty="0">
                <a:hlinkClick r:id="rId2"/>
              </a:rPr>
              <a:t>МАКЕДОНСКО-ПОЛСКА-КОНФЕРЕНЦИЈА_2.</a:t>
            </a:r>
            <a:r>
              <a:rPr lang="en-US" dirty="0" err="1" smtClean="0">
                <a:hlinkClick r:id="rId2"/>
              </a:rPr>
              <a:t>pdf</a:t>
            </a:r>
            <a:r>
              <a:rPr lang="mk-MK" dirty="0" smtClean="0"/>
              <a:t> </a:t>
            </a:r>
          </a:p>
          <a:p>
            <a:r>
              <a:rPr lang="en-US" b="1" i="1" dirty="0" err="1" smtClean="0"/>
              <a:t>Parallelismi</a:t>
            </a:r>
            <a:r>
              <a:rPr lang="en-US" b="1" i="1" dirty="0" smtClean="0"/>
              <a:t> </a:t>
            </a:r>
            <a:r>
              <a:rPr lang="en-US" b="1" i="1" dirty="0" err="1" smtClean="0"/>
              <a:t>linguistici</a:t>
            </a:r>
            <a:r>
              <a:rPr lang="en-US" b="1" i="1" dirty="0" smtClean="0"/>
              <a:t>, </a:t>
            </a:r>
            <a:r>
              <a:rPr lang="en-US" b="1" i="1" dirty="0" err="1" smtClean="0"/>
              <a:t>letterari</a:t>
            </a:r>
            <a:r>
              <a:rPr lang="en-US" b="1" i="1" dirty="0" smtClean="0"/>
              <a:t> e </a:t>
            </a:r>
            <a:r>
              <a:rPr lang="en-US" b="1" i="1" dirty="0" err="1" smtClean="0"/>
              <a:t>culturali</a:t>
            </a:r>
            <a:r>
              <a:rPr lang="en-US" b="1" i="1" dirty="0" smtClean="0"/>
              <a:t>,</a:t>
            </a:r>
            <a:r>
              <a:rPr lang="en-US" dirty="0" smtClean="0"/>
              <a:t> </a:t>
            </a:r>
            <a:r>
              <a:rPr lang="mk-MK" dirty="0" smtClean="0"/>
              <a:t>зборник на трудови од меѓународна конференција за италијанистика одржана </a:t>
            </a:r>
            <a:r>
              <a:rPr lang="mk-MK" dirty="0"/>
              <a:t>во Охрид </a:t>
            </a:r>
            <a:r>
              <a:rPr lang="mk-MK" dirty="0" smtClean="0"/>
              <a:t>на 13-14 септември 2014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flf.ukim.mk/wp-content/uploads/2020/06/Parallelismi-linguistici-letterari-e-culturali-a-cura-di-Radica-Nikodinovska.pdf</a:t>
            </a:r>
            <a:r>
              <a:rPr lang="mk-MK" dirty="0" smtClean="0"/>
              <a:t>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60654" y="3193960"/>
            <a:ext cx="1197735" cy="2546065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496" y="2614412"/>
            <a:ext cx="2534804" cy="352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087" y="2614411"/>
            <a:ext cx="2326869" cy="330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083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Зборници од научни </a:t>
            </a:r>
            <a:br>
              <a:rPr lang="mk-MK" dirty="0"/>
            </a:br>
            <a:r>
              <a:rPr lang="mk-MK" dirty="0"/>
              <a:t>собири и конференции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462" y="2638043"/>
            <a:ext cx="4855335" cy="3633968"/>
          </a:xfrm>
        </p:spPr>
        <p:txBody>
          <a:bodyPr>
            <a:normAutofit fontScale="85000" lnSpcReduction="20000"/>
          </a:bodyPr>
          <a:lstStyle/>
          <a:p>
            <a:r>
              <a:rPr lang="mk-MK" b="1" i="1" dirty="0"/>
              <a:t>Евалуација во наставата по странски јазици и книжевности, </a:t>
            </a:r>
            <a:r>
              <a:rPr lang="mk-MK" dirty="0"/>
              <a:t>зборник на трудови од меѓународна конференција одржана на 12 септември 2016</a:t>
            </a:r>
            <a:r>
              <a:rPr lang="mk-MK" b="1" i="1" dirty="0"/>
              <a:t> </a:t>
            </a:r>
            <a:r>
              <a:rPr lang="en-US" dirty="0">
                <a:hlinkClick r:id="rId2"/>
              </a:rPr>
              <a:t>https://flf.ukim.mk/wp-content/uploads/2020/06/Assessment-in-foreign-language-and-literature-teaching-</a:t>
            </a:r>
            <a:r>
              <a:rPr lang="mk-MK" dirty="0">
                <a:hlinkClick r:id="rId2"/>
              </a:rPr>
              <a:t>Евалуација-во-наставата-по-странски-јазици-и-книжевности-</a:t>
            </a:r>
            <a:r>
              <a:rPr lang="en-US" dirty="0">
                <a:hlinkClick r:id="rId2"/>
              </a:rPr>
              <a:t>ed.-Radica-Nikodinovska-Filološki-fakultet-Blaže-Koneski-Skopje-2017-571.-p.pdf</a:t>
            </a:r>
            <a:r>
              <a:rPr lang="en-US" dirty="0"/>
              <a:t> </a:t>
            </a:r>
          </a:p>
          <a:p>
            <a:r>
              <a:rPr lang="mk-MK" b="1" i="1" dirty="0" smtClean="0"/>
              <a:t>Истото, сличното и различното во јазикот, во книжевноста и во културата на франкофонските земји</a:t>
            </a:r>
            <a:r>
              <a:rPr lang="mk-MK" dirty="0" smtClean="0"/>
              <a:t>, зборник на трудови од меѓународна конференција одржана на </a:t>
            </a:r>
            <a:r>
              <a:rPr lang="en-US" dirty="0" smtClean="0"/>
              <a:t>4-5 </a:t>
            </a:r>
            <a:r>
              <a:rPr lang="mk-MK" dirty="0" smtClean="0"/>
              <a:t>ноември </a:t>
            </a:r>
            <a:r>
              <a:rPr lang="en-US" dirty="0" smtClean="0"/>
              <a:t>2016</a:t>
            </a:r>
            <a:r>
              <a:rPr lang="en-US" dirty="0" smtClean="0">
                <a:hlinkClick r:id="rId3"/>
              </a:rPr>
              <a:t>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flf.ukim.mk/</a:t>
            </a:r>
            <a:r>
              <a:rPr lang="en-US" dirty="0" err="1" smtClean="0">
                <a:hlinkClick r:id="rId4"/>
              </a:rPr>
              <a:t>wp</a:t>
            </a:r>
            <a:r>
              <a:rPr lang="en-US" dirty="0" smtClean="0">
                <a:hlinkClick r:id="rId4"/>
              </a:rPr>
              <a:t>-content/uploads/2020/06/Le-même-le-semblable-et-le-différent-au-sein-de-la-langue-de-la-littérature-et-de-la-culture-dans-les-pays-francophones-Skopje-2018_1_543_2.pdf</a:t>
            </a:r>
            <a:r>
              <a:rPr lang="mk-MK" dirty="0" smtClean="0"/>
              <a:t> 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90220" y="2638044"/>
            <a:ext cx="318342" cy="3101982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484" y="2652774"/>
            <a:ext cx="2503417" cy="349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832" y="2680645"/>
            <a:ext cx="2465230" cy="346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295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sz="3100" b="1" dirty="0" smtClean="0"/>
              <a:t>Еразмус</a:t>
            </a:r>
            <a:r>
              <a:rPr lang="mk-MK" dirty="0" smtClean="0"/>
              <a:t/>
            </a:r>
            <a:br>
              <a:rPr lang="mk-MK" dirty="0" smtClean="0"/>
            </a:br>
            <a:r>
              <a:rPr lang="mk-MK" sz="2200" dirty="0" smtClean="0"/>
              <a:t>можности за научна размена на </a:t>
            </a:r>
            <a:br>
              <a:rPr lang="mk-MK" sz="2200" dirty="0" smtClean="0"/>
            </a:br>
            <a:r>
              <a:rPr lang="mk-MK" sz="2200" dirty="0" smtClean="0"/>
              <a:t>професори и студенти </a:t>
            </a:r>
            <a:endParaRPr lang="en-US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21983" y="2537137"/>
            <a:ext cx="7938881" cy="3490175"/>
          </a:xfrm>
        </p:spPr>
        <p:txBody>
          <a:bodyPr>
            <a:normAutofit/>
          </a:bodyPr>
          <a:lstStyle/>
          <a:p>
            <a:r>
              <a:rPr lang="mk-MK" dirty="0" smtClean="0">
                <a:latin typeface="Calibri" pitchFamily="34" charset="0"/>
                <a:cs typeface="Calibri" pitchFamily="34" charset="0"/>
              </a:rPr>
              <a:t>Филолошкиот факултет „Блаже Конески“ има склучено низа меѓууниверзитетски договори за академска размена преку програмата </a:t>
            </a:r>
            <a:r>
              <a:rPr lang="mk-MK" b="1" dirty="0" smtClean="0">
                <a:latin typeface="Calibri" pitchFamily="34" charset="0"/>
                <a:cs typeface="Calibri" pitchFamily="34" charset="0"/>
              </a:rPr>
              <a:t>Еразмус плус</a:t>
            </a:r>
            <a:r>
              <a:rPr lang="mk-MK" dirty="0" smtClean="0">
                <a:latin typeface="Calibri" pitchFamily="34" charset="0"/>
                <a:cs typeface="Calibri" pitchFamily="34" charset="0"/>
              </a:rPr>
              <a:t> . </a:t>
            </a:r>
          </a:p>
          <a:p>
            <a:r>
              <a:rPr lang="en-GB" dirty="0" err="1">
                <a:latin typeface="Calibri" pitchFamily="34" charset="0"/>
                <a:cs typeface="Calibri" pitchFamily="34" charset="0"/>
              </a:rPr>
              <a:t>Со</a:t>
            </a:r>
            <a:r>
              <a:rPr lang="en-GB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склучените</a:t>
            </a:r>
            <a:r>
              <a:rPr lang="en-GB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меѓународни</a:t>
            </a:r>
            <a:r>
              <a:rPr lang="en-GB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договори</a:t>
            </a:r>
            <a:r>
              <a:rPr lang="en-GB" dirty="0">
                <a:latin typeface="Calibri" pitchFamily="34" charset="0"/>
                <a:cs typeface="Calibri" pitchFamily="34" charset="0"/>
              </a:rPr>
              <a:t> </a:t>
            </a:r>
            <a:r>
              <a:rPr lang="mk-MK" dirty="0" smtClean="0">
                <a:latin typeface="Calibri" pitchFamily="34" charset="0"/>
                <a:cs typeface="Calibri" pitchFamily="34" charset="0"/>
              </a:rPr>
              <a:t>се овозможува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образовн</a:t>
            </a:r>
            <a:r>
              <a:rPr lang="mk-MK" dirty="0">
                <a:latin typeface="Calibri" pitchFamily="34" charset="0"/>
                <a:cs typeface="Calibri" pitchFamily="34" charset="0"/>
              </a:rPr>
              <a:t>а</a:t>
            </a:r>
            <a:r>
              <a:rPr lang="en-GB" dirty="0">
                <a:latin typeface="Calibri" pitchFamily="34" charset="0"/>
                <a:cs typeface="Calibri" pitchFamily="34" charset="0"/>
              </a:rPr>
              <a:t>, 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научн</a:t>
            </a:r>
            <a:r>
              <a:rPr lang="mk-MK" dirty="0">
                <a:latin typeface="Calibri" pitchFamily="34" charset="0"/>
                <a:cs typeface="Calibri" pitchFamily="34" charset="0"/>
              </a:rPr>
              <a:t>а</a:t>
            </a:r>
            <a:r>
              <a:rPr lang="en-GB" dirty="0">
                <a:latin typeface="Calibri" pitchFamily="34" charset="0"/>
                <a:cs typeface="Calibri" pitchFamily="34" charset="0"/>
              </a:rPr>
              <a:t> и 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културн</a:t>
            </a:r>
            <a:r>
              <a:rPr lang="mk-MK" dirty="0">
                <a:latin typeface="Calibri" pitchFamily="34" charset="0"/>
                <a:cs typeface="Calibri" pitchFamily="34" charset="0"/>
              </a:rPr>
              <a:t>а</a:t>
            </a:r>
            <a:r>
              <a:rPr lang="en-GB" dirty="0">
                <a:latin typeface="Calibri" pitchFamily="34" charset="0"/>
                <a:cs typeface="Calibri" pitchFamily="34" charset="0"/>
              </a:rPr>
              <a:t> 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соработка</a:t>
            </a:r>
            <a:r>
              <a:rPr lang="en-GB" dirty="0">
                <a:latin typeface="Calibri" pitchFamily="34" charset="0"/>
                <a:cs typeface="Calibri" pitchFamily="34" charset="0"/>
              </a:rPr>
              <a:t>, </a:t>
            </a:r>
            <a:r>
              <a:rPr lang="mk-MK" dirty="0" smtClean="0">
                <a:latin typeface="Calibri" pitchFamily="34" charset="0"/>
                <a:cs typeface="Calibri" pitchFamily="34" charset="0"/>
              </a:rPr>
              <a:t>учество и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изработка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на</a:t>
            </a:r>
            <a:r>
              <a:rPr lang="en-GB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заеднички</a:t>
            </a:r>
            <a:r>
              <a:rPr lang="en-GB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научноистражувачки</a:t>
            </a:r>
            <a:r>
              <a:rPr lang="en-GB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проекти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размена</a:t>
            </a:r>
            <a:r>
              <a:rPr lang="en-GB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на</a:t>
            </a:r>
            <a:r>
              <a:rPr lang="en-GB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визитинг</a:t>
            </a:r>
            <a:r>
              <a:rPr lang="en-GB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професори</a:t>
            </a:r>
            <a:r>
              <a:rPr lang="en-GB" dirty="0">
                <a:latin typeface="Calibri" pitchFamily="34" charset="0"/>
                <a:cs typeface="Calibri" pitchFamily="34" charset="0"/>
              </a:rPr>
              <a:t>, 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размена</a:t>
            </a:r>
            <a:r>
              <a:rPr lang="en-GB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на</a:t>
            </a:r>
            <a:r>
              <a:rPr lang="en-GB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студенти</a:t>
            </a:r>
            <a:r>
              <a:rPr lang="en-GB" dirty="0">
                <a:latin typeface="Calibri" pitchFamily="34" charset="0"/>
                <a:cs typeface="Calibri" pitchFamily="34" charset="0"/>
              </a:rPr>
              <a:t> и 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постдипломци</a:t>
            </a:r>
            <a:r>
              <a:rPr lang="en-GB" dirty="0">
                <a:latin typeface="Calibri" pitchFamily="34" charset="0"/>
                <a:cs typeface="Calibri" pitchFamily="34" charset="0"/>
              </a:rPr>
              <a:t>, 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организирање</a:t>
            </a:r>
            <a:r>
              <a:rPr lang="en-GB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заеднички</a:t>
            </a:r>
            <a:r>
              <a:rPr lang="en-GB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научни</a:t>
            </a:r>
            <a:r>
              <a:rPr lang="en-GB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конференции</a:t>
            </a:r>
            <a:r>
              <a:rPr lang="en-GB" dirty="0">
                <a:latin typeface="Calibri" pitchFamily="34" charset="0"/>
                <a:cs typeface="Calibri" pitchFamily="34" charset="0"/>
              </a:rPr>
              <a:t>, 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размена</a:t>
            </a:r>
            <a:r>
              <a:rPr lang="en-GB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на</a:t>
            </a:r>
            <a:r>
              <a:rPr lang="en-GB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специјалисти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размена</a:t>
            </a:r>
            <a:r>
              <a:rPr lang="en-GB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на</a:t>
            </a:r>
            <a:r>
              <a:rPr lang="en-GB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публикации</a:t>
            </a:r>
            <a:r>
              <a:rPr lang="en-GB" dirty="0">
                <a:latin typeface="Calibri" pitchFamily="34" charset="0"/>
                <a:cs typeface="Calibri" pitchFamily="34" charset="0"/>
              </a:rPr>
              <a:t>, 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книги</a:t>
            </a:r>
            <a:r>
              <a:rPr lang="en-GB" dirty="0">
                <a:latin typeface="Calibri" pitchFamily="34" charset="0"/>
                <a:cs typeface="Calibri" pitchFamily="34" charset="0"/>
              </a:rPr>
              <a:t>, 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научна</a:t>
            </a:r>
            <a:r>
              <a:rPr lang="en-GB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литература</a:t>
            </a:r>
            <a:r>
              <a:rPr lang="en-GB" dirty="0">
                <a:latin typeface="Calibri" pitchFamily="34" charset="0"/>
                <a:cs typeface="Calibri" pitchFamily="34" charset="0"/>
              </a:rPr>
              <a:t> и 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сл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.</a:t>
            </a:r>
            <a:endParaRPr lang="mk-MK" dirty="0" smtClean="0">
              <a:latin typeface="Calibri" pitchFamily="34" charset="0"/>
              <a:cs typeface="Calibri" pitchFamily="34" charset="0"/>
            </a:endParaRPr>
          </a:p>
          <a:p>
            <a:r>
              <a:rPr lang="mk-MK" dirty="0" smtClean="0">
                <a:latin typeface="Calibri" pitchFamily="34" charset="0"/>
                <a:cs typeface="Calibri" pitchFamily="34" charset="0"/>
              </a:rPr>
              <a:t>Повеќе информации за програмата Еразмус плус, како и за универзитетите со кои Филолошкиот факултет има склучено договори за соработка, може да се најдат на следниот линк: </a:t>
            </a:r>
            <a:r>
              <a:rPr lang="mk-MK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2"/>
              </a:rPr>
              <a:t>https</a:t>
            </a:r>
            <a:r>
              <a:rPr lang="en-US" sz="2000" dirty="0">
                <a:latin typeface="Calibri" pitchFamily="34" charset="0"/>
                <a:cs typeface="Calibri" pitchFamily="34" charset="0"/>
                <a:hlinkClick r:id="rId2"/>
              </a:rPr>
              <a:t>://flf.ukim.mk/erasmus-plus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2"/>
              </a:rPr>
              <a:t>/</a:t>
            </a:r>
            <a:r>
              <a:rPr lang="mk-MK" sz="2000" dirty="0" smtClean="0">
                <a:latin typeface="Calibri" pitchFamily="34" charset="0"/>
                <a:cs typeface="Calibri" pitchFamily="34" charset="0"/>
              </a:rPr>
              <a:t> </a:t>
            </a:r>
            <a:endParaRPr lang="mk-MK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92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Издавачката дејност на факултетот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498501"/>
            <a:ext cx="7729728" cy="3683357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sz="2500" dirty="0">
                <a:latin typeface="Calibri" pitchFamily="34" charset="0"/>
                <a:cs typeface="Calibri" pitchFamily="34" charset="0"/>
              </a:rPr>
              <a:t>Филолошкиот факултет </a:t>
            </a:r>
            <a:r>
              <a:rPr lang="ru-RU" sz="2500" dirty="0" smtClean="0">
                <a:latin typeface="Calibri" pitchFamily="34" charset="0"/>
                <a:cs typeface="Calibri" pitchFamily="34" charset="0"/>
              </a:rPr>
              <a:t>поседува </a:t>
            </a:r>
            <a:r>
              <a:rPr lang="mk-MK" sz="2500" dirty="0" smtClean="0">
                <a:latin typeface="Calibri" pitchFamily="34" charset="0"/>
                <a:cs typeface="Calibri" pitchFamily="34" charset="0"/>
              </a:rPr>
              <a:t>богата </a:t>
            </a:r>
            <a:r>
              <a:rPr lang="ru-RU" sz="2500" dirty="0" smtClean="0">
                <a:latin typeface="Calibri" pitchFamily="34" charset="0"/>
                <a:cs typeface="Calibri" pitchFamily="34" charset="0"/>
              </a:rPr>
              <a:t>издавачка </a:t>
            </a:r>
            <a:r>
              <a:rPr lang="ru-RU" sz="2500" dirty="0">
                <a:latin typeface="Calibri" pitchFamily="34" charset="0"/>
                <a:cs typeface="Calibri" pitchFamily="34" charset="0"/>
              </a:rPr>
              <a:t>дејност. Покрај издавањето учебници за потребите на наставата, разни информативни и прирачни книги за студентите, се издаваат и низа монографски трудови од разни области на филолошките науки, речници и други лексикографски трудови, како и зборници на трудови од конференции, преводи и пригодни изданија по повод значајни јубилеи и годишнини</a:t>
            </a:r>
            <a:r>
              <a:rPr lang="ru-RU" sz="25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fontAlgn="base"/>
            <a:r>
              <a:rPr lang="ru-RU" sz="2500" dirty="0" smtClean="0">
                <a:latin typeface="Calibri" pitchFamily="34" charset="0"/>
                <a:cs typeface="Calibri" pitchFamily="34" charset="0"/>
              </a:rPr>
              <a:t>Филолошкиот </a:t>
            </a:r>
            <a:r>
              <a:rPr lang="ru-RU" sz="2500" dirty="0">
                <a:latin typeface="Calibri" pitchFamily="34" charset="0"/>
                <a:cs typeface="Calibri" pitchFamily="34" charset="0"/>
              </a:rPr>
              <a:t>факултет </a:t>
            </a:r>
            <a:r>
              <a:rPr lang="ru-RU" sz="2500" dirty="0" smtClean="0">
                <a:latin typeface="Calibri" pitchFamily="34" charset="0"/>
                <a:cs typeface="Calibri" pitchFamily="34" charset="0"/>
              </a:rPr>
              <a:t>„Блаже Конески“ веќе </a:t>
            </a:r>
            <a:r>
              <a:rPr lang="ru-RU" sz="2500" dirty="0">
                <a:latin typeface="Calibri" pitchFamily="34" charset="0"/>
                <a:cs typeface="Calibri" pitchFamily="34" charset="0"/>
              </a:rPr>
              <a:t>има низа изданија со кои зазема значајно место во издавањето научни трудови во РМ и во светот, а има добра перспектива таквата дејност уште повеќе да се развива и на научен и на практичен </a:t>
            </a:r>
            <a:r>
              <a:rPr lang="ru-RU" sz="2500" dirty="0" smtClean="0">
                <a:latin typeface="Calibri" pitchFamily="34" charset="0"/>
                <a:cs typeface="Calibri" pitchFamily="34" charset="0"/>
              </a:rPr>
              <a:t>план. Повеќе </a:t>
            </a:r>
            <a:r>
              <a:rPr lang="ru-RU" sz="2500" dirty="0">
                <a:latin typeface="Calibri" pitchFamily="34" charset="0"/>
                <a:cs typeface="Calibri" pitchFamily="34" charset="0"/>
              </a:rPr>
              <a:t>информации </a:t>
            </a:r>
            <a:r>
              <a:rPr lang="ru-RU" sz="2500" dirty="0" smtClean="0">
                <a:latin typeface="Calibri" pitchFamily="34" charset="0"/>
                <a:cs typeface="Calibri" pitchFamily="34" charset="0"/>
              </a:rPr>
              <a:t>за изданијата на Факултетот има на веб страницата: </a:t>
            </a:r>
            <a:r>
              <a:rPr lang="en-US" sz="2900" dirty="0" smtClean="0">
                <a:latin typeface="Calibri" pitchFamily="34" charset="0"/>
                <a:cs typeface="Calibri" pitchFamily="34" charset="0"/>
                <a:hlinkClick r:id="rId2"/>
              </a:rPr>
              <a:t>https</a:t>
            </a:r>
            <a:r>
              <a:rPr lang="en-US" sz="2900" dirty="0">
                <a:latin typeface="Calibri" pitchFamily="34" charset="0"/>
                <a:cs typeface="Calibri" pitchFamily="34" charset="0"/>
                <a:hlinkClick r:id="rId2"/>
              </a:rPr>
              <a:t>://flf.ukim.mk/izdavacka-dejnost</a:t>
            </a:r>
            <a:r>
              <a:rPr lang="en-US" sz="2900" dirty="0" smtClean="0">
                <a:latin typeface="Calibri" pitchFamily="34" charset="0"/>
                <a:cs typeface="Calibri" pitchFamily="34" charset="0"/>
                <a:hlinkClick r:id="rId2"/>
              </a:rPr>
              <a:t>/</a:t>
            </a:r>
            <a:r>
              <a:rPr lang="mk-MK" sz="2900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sz="2900" dirty="0" smtClean="0">
              <a:latin typeface="Calibri" pitchFamily="34" charset="0"/>
              <a:cs typeface="Calibri" pitchFamily="34" charset="0"/>
            </a:endParaRPr>
          </a:p>
          <a:p>
            <a:pPr fontAlgn="base"/>
            <a:endParaRPr lang="ru-RU" sz="2500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4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sz="3600" dirty="0" smtClean="0"/>
              <a:t>Списанија </a:t>
            </a:r>
            <a:r>
              <a:rPr lang="mk-MK" sz="2700" dirty="0" smtClean="0"/>
              <a:t/>
            </a:r>
            <a:br>
              <a:rPr lang="mk-MK" sz="2700" dirty="0" smtClean="0"/>
            </a:br>
            <a:r>
              <a:rPr lang="mk-MK" sz="2700" b="1" i="1" dirty="0" smtClean="0"/>
              <a:t>Годишен зборник на филолошкиот факултет</a:t>
            </a:r>
            <a:r>
              <a:rPr lang="mk-MK" sz="2700" dirty="0" smtClean="0"/>
              <a:t> 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434108"/>
            <a:ext cx="6055260" cy="3902298"/>
          </a:xfrm>
        </p:spPr>
        <p:txBody>
          <a:bodyPr>
            <a:normAutofit fontScale="77500" lnSpcReduction="20000"/>
          </a:bodyPr>
          <a:lstStyle/>
          <a:p>
            <a:endParaRPr lang="ru-RU" sz="2100" i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300" i="1" dirty="0" smtClean="0">
                <a:latin typeface="Calibri" pitchFamily="34" charset="0"/>
                <a:cs typeface="Calibri" pitchFamily="34" charset="0"/>
              </a:rPr>
              <a:t>Годишниот </a:t>
            </a:r>
            <a:r>
              <a:rPr lang="ru-RU" sz="2300" i="1" dirty="0">
                <a:latin typeface="Calibri" pitchFamily="34" charset="0"/>
                <a:cs typeface="Calibri" pitchFamily="34" charset="0"/>
              </a:rPr>
              <a:t>зборник на Филолошкиот </a:t>
            </a:r>
            <a:r>
              <a:rPr lang="ru-RU" sz="2300" i="1" dirty="0" smtClean="0">
                <a:latin typeface="Calibri" pitchFamily="34" charset="0"/>
                <a:cs typeface="Calibri" pitchFamily="34" charset="0"/>
              </a:rPr>
              <a:t>факултет</a:t>
            </a:r>
            <a:r>
              <a:rPr lang="ru-RU" sz="2300" dirty="0" smtClean="0">
                <a:latin typeface="Calibri" pitchFamily="34" charset="0"/>
                <a:cs typeface="Calibri" pitchFamily="34" charset="0"/>
              </a:rPr>
              <a:t>, од кој досега </a:t>
            </a:r>
            <a:r>
              <a:rPr lang="ru-RU" sz="2300" dirty="0">
                <a:latin typeface="Calibri" pitchFamily="34" charset="0"/>
                <a:cs typeface="Calibri" pitchFamily="34" charset="0"/>
              </a:rPr>
              <a:t>се објавени 45 </a:t>
            </a:r>
            <a:r>
              <a:rPr lang="ru-RU" sz="2300" dirty="0" smtClean="0">
                <a:latin typeface="Calibri" pitchFamily="34" charset="0"/>
                <a:cs typeface="Calibri" pitchFamily="34" charset="0"/>
              </a:rPr>
              <a:t>броеви почнувајќи од 1974 година, кога Филолошкиот се изделува од Филозофскиот факултет, е основното </a:t>
            </a:r>
            <a:r>
              <a:rPr lang="ru-RU" sz="2300" dirty="0">
                <a:latin typeface="Calibri" pitchFamily="34" charset="0"/>
                <a:cs typeface="Calibri" pitchFamily="34" charset="0"/>
              </a:rPr>
              <a:t>академско гласило на нашата </a:t>
            </a:r>
            <a:r>
              <a:rPr lang="ru-RU" sz="2300" dirty="0" smtClean="0">
                <a:latin typeface="Calibri" pitchFamily="34" charset="0"/>
                <a:cs typeface="Calibri" pitchFamily="34" charset="0"/>
              </a:rPr>
              <a:t>институција. Секоја </a:t>
            </a:r>
            <a:r>
              <a:rPr lang="ru-RU" sz="2300" dirty="0">
                <a:latin typeface="Calibri" pitchFamily="34" charset="0"/>
                <a:cs typeface="Calibri" pitchFamily="34" charset="0"/>
              </a:rPr>
              <a:t>година </a:t>
            </a:r>
            <a:r>
              <a:rPr lang="ru-RU" sz="2300" dirty="0" smtClean="0">
                <a:latin typeface="Calibri" pitchFamily="34" charset="0"/>
                <a:cs typeface="Calibri" pitchFamily="34" charset="0"/>
              </a:rPr>
              <a:t>тоа донесува низа </a:t>
            </a:r>
            <a:r>
              <a:rPr lang="ru-RU" sz="2300" dirty="0">
                <a:latin typeface="Calibri" pitchFamily="34" charset="0"/>
                <a:cs typeface="Calibri" pitchFamily="34" charset="0"/>
              </a:rPr>
              <a:t>значајни прилози во секциите посветени на јазикот, дидактиката, книжевноста, културата, </a:t>
            </a:r>
            <a:r>
              <a:rPr lang="ru-RU" sz="2300" dirty="0" smtClean="0">
                <a:latin typeface="Calibri" pitchFamily="34" charset="0"/>
                <a:cs typeface="Calibri" pitchFamily="34" charset="0"/>
              </a:rPr>
              <a:t>преведувањето, и толкувањето. </a:t>
            </a:r>
            <a:r>
              <a:rPr lang="ru-RU" sz="2300" dirty="0">
                <a:latin typeface="Calibri" pitchFamily="34" charset="0"/>
                <a:cs typeface="Calibri" pitchFamily="34" charset="0"/>
              </a:rPr>
              <a:t> </a:t>
            </a:r>
            <a:endParaRPr lang="ru-RU" sz="23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300" dirty="0" smtClean="0">
                <a:latin typeface="Calibri" pitchFamily="34" charset="0"/>
                <a:cs typeface="Calibri" pitchFamily="34" charset="0"/>
              </a:rPr>
              <a:t>Бројот 45 е достапен на следниот линк: </a:t>
            </a:r>
            <a:r>
              <a:rPr lang="en-US" sz="2300" dirty="0">
                <a:latin typeface="Calibri" pitchFamily="34" charset="0"/>
                <a:cs typeface="Calibri" pitchFamily="34" charset="0"/>
                <a:hlinkClick r:id="rId2"/>
              </a:rPr>
              <a:t>https://</a:t>
            </a:r>
            <a:r>
              <a:rPr lang="en-US" sz="2300" dirty="0" smtClean="0">
                <a:latin typeface="Calibri" pitchFamily="34" charset="0"/>
                <a:cs typeface="Calibri" pitchFamily="34" charset="0"/>
                <a:hlinkClick r:id="rId2"/>
              </a:rPr>
              <a:t>flf.ukim.mk/wp-content/uploads/2020/06/</a:t>
            </a:r>
            <a:r>
              <a:rPr lang="ru-RU" sz="2300" dirty="0">
                <a:latin typeface="Calibri" pitchFamily="34" charset="0"/>
                <a:cs typeface="Calibri" pitchFamily="34" charset="0"/>
                <a:hlinkClick r:id="rId2"/>
              </a:rPr>
              <a:t>Годишен-зборник-книга-45.</a:t>
            </a:r>
            <a:r>
              <a:rPr lang="en-US" sz="2300" dirty="0" err="1" smtClean="0">
                <a:latin typeface="Calibri" pitchFamily="34" charset="0"/>
                <a:cs typeface="Calibri" pitchFamily="34" charset="0"/>
                <a:hlinkClick r:id="rId2"/>
              </a:rPr>
              <a:t>pdf</a:t>
            </a:r>
            <a:r>
              <a:rPr lang="mk-MK" sz="2300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sz="23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300" dirty="0" smtClean="0">
                <a:latin typeface="Calibri" pitchFamily="34" charset="0"/>
                <a:cs typeface="Calibri" pitchFamily="34" charset="0"/>
              </a:rPr>
              <a:t>Бројот 43-44 е достапен на следниот линк:</a:t>
            </a:r>
            <a:r>
              <a:rPr lang="en-US" sz="2300" dirty="0">
                <a:latin typeface="Calibri" pitchFamily="34" charset="0"/>
                <a:cs typeface="Calibri" pitchFamily="34" charset="0"/>
                <a:hlinkClick r:id="rId3"/>
              </a:rPr>
              <a:t> </a:t>
            </a:r>
            <a:r>
              <a:rPr lang="en-US" sz="2300" dirty="0">
                <a:latin typeface="Calibri" pitchFamily="34" charset="0"/>
                <a:cs typeface="Calibri" pitchFamily="34" charset="0"/>
                <a:hlinkClick r:id="rId4"/>
              </a:rPr>
              <a:t>https://</a:t>
            </a:r>
            <a:r>
              <a:rPr lang="en-US" sz="2300" dirty="0" smtClean="0">
                <a:latin typeface="Calibri" pitchFamily="34" charset="0"/>
                <a:cs typeface="Calibri" pitchFamily="34" charset="0"/>
                <a:hlinkClick r:id="rId4"/>
              </a:rPr>
              <a:t>flf.ukim.mk/wp-content/uploads/2020/06/</a:t>
            </a:r>
            <a:r>
              <a:rPr lang="ru-RU" sz="2300" dirty="0">
                <a:latin typeface="Calibri" pitchFamily="34" charset="0"/>
                <a:cs typeface="Calibri" pitchFamily="34" charset="0"/>
                <a:hlinkClick r:id="rId4"/>
              </a:rPr>
              <a:t>Годишен-зборник-книга-43-44.</a:t>
            </a:r>
            <a:r>
              <a:rPr lang="en-US" sz="2300" dirty="0" err="1" smtClean="0">
                <a:latin typeface="Calibri" pitchFamily="34" charset="0"/>
                <a:cs typeface="Calibri" pitchFamily="34" charset="0"/>
                <a:hlinkClick r:id="rId4"/>
              </a:rPr>
              <a:t>pdf</a:t>
            </a:r>
            <a:r>
              <a:rPr lang="en-US" sz="2300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sz="2300" dirty="0" smtClean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284" y="2498501"/>
            <a:ext cx="2572271" cy="359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21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Меѓународно електронско Списание</a:t>
            </a:r>
            <a:br>
              <a:rPr lang="mk-MK" dirty="0" smtClean="0"/>
            </a:br>
            <a:r>
              <a:rPr lang="it-IT" sz="2200" b="1" dirty="0" smtClean="0"/>
              <a:t>journal of contemporary philology </a:t>
            </a:r>
            <a:br>
              <a:rPr lang="it-IT" sz="2200" b="1" dirty="0" smtClean="0"/>
            </a:br>
            <a:r>
              <a:rPr lang="mk-MK" sz="2200" b="1" dirty="0"/>
              <a:t>-</a:t>
            </a:r>
            <a:r>
              <a:rPr lang="mk-MK" sz="2200" b="1" dirty="0" smtClean="0"/>
              <a:t>современа филологија -</a:t>
            </a:r>
            <a:endParaRPr lang="en-US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1" y="2638044"/>
            <a:ext cx="5990866" cy="3466542"/>
          </a:xfrm>
        </p:spPr>
        <p:txBody>
          <a:bodyPr>
            <a:normAutofit fontScale="92500"/>
          </a:bodyPr>
          <a:lstStyle/>
          <a:p>
            <a:r>
              <a:rPr lang="ru-RU" dirty="0"/>
              <a:t>Од 2018 година Филолошкиот факултет го издава и меѓународното електронско научно списание од областа на филолошките науки, </a:t>
            </a:r>
            <a:r>
              <a:rPr lang="ru-RU" i="1" dirty="0"/>
              <a:t>Современа филологија/ Journal of Contemporary Philology</a:t>
            </a:r>
            <a:r>
              <a:rPr lang="ru-RU" dirty="0"/>
              <a:t>, кое изглегува двапати </a:t>
            </a:r>
            <a:r>
              <a:rPr lang="ru-RU" dirty="0" smtClean="0"/>
              <a:t>годишно и работи по принципот на анонимно рецензирање.</a:t>
            </a:r>
            <a:r>
              <a:rPr lang="it-IT" dirty="0" smtClean="0"/>
              <a:t> 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smtClean="0"/>
              <a:t>Во </a:t>
            </a:r>
            <a:r>
              <a:rPr lang="ru-RU" dirty="0"/>
              <a:t>списанието, кое е веќе индексирано во неколку бази за хуманистика и општествени науки, соработуваат членови на Факултетот, како и реномирани истражувачи на јазикот, литературата и културата од земјата и од </a:t>
            </a:r>
            <a:r>
              <a:rPr lang="ru-RU" dirty="0" smtClean="0"/>
              <a:t>странство. </a:t>
            </a:r>
          </a:p>
          <a:p>
            <a:r>
              <a:rPr lang="ru-RU" dirty="0" smtClean="0"/>
              <a:t>Списанието</a:t>
            </a:r>
            <a:r>
              <a:rPr lang="en-US" dirty="0" smtClean="0"/>
              <a:t>, </a:t>
            </a:r>
            <a:r>
              <a:rPr lang="mk-MK" dirty="0" smtClean="0"/>
              <a:t>од кое се досега објавени 5 броеви</a:t>
            </a:r>
            <a:r>
              <a:rPr lang="ru-RU" dirty="0" smtClean="0"/>
              <a:t> е достапно на следниот линк: </a:t>
            </a:r>
            <a:r>
              <a:rPr lang="en-US" u="sng" dirty="0">
                <a:hlinkClick r:id="rId2"/>
              </a:rPr>
              <a:t>https://journals.ukim.mk/index.php/jcp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557" y="2730323"/>
            <a:ext cx="2312544" cy="3177504"/>
          </a:xfrm>
        </p:spPr>
      </p:pic>
    </p:spTree>
    <p:extLst>
      <p:ext uri="{BB962C8B-B14F-4D97-AF65-F5344CB8AC3E}">
        <p14:creationId xmlns:p14="http://schemas.microsoft.com/office/powerpoint/2010/main" val="196769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СПИСАНИја</a:t>
            </a:r>
            <a:br>
              <a:rPr lang="mk-MK" dirty="0" smtClean="0"/>
            </a:br>
            <a:r>
              <a:rPr lang="mk-MK" b="1" i="1" dirty="0" smtClean="0"/>
              <a:t>Славистички студии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472744"/>
            <a:ext cx="5552984" cy="409849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Катедрата за источнословенски и западнословенски јазици и книжевности почнувајќи од 1976 година го издава списанието </a:t>
            </a:r>
            <a:r>
              <a:rPr lang="ru-RU" i="1" dirty="0"/>
              <a:t>Славистички студии</a:t>
            </a:r>
            <a:r>
              <a:rPr lang="ru-RU" dirty="0"/>
              <a:t>. </a:t>
            </a:r>
            <a:r>
              <a:rPr lang="ru-RU" dirty="0" smtClean="0"/>
              <a:t>Во списанието, кое обично одбележува одредени јубилеи, соработуваат домашни и странски слависти. </a:t>
            </a:r>
          </a:p>
          <a:p>
            <a:r>
              <a:rPr lang="ru-RU" dirty="0" smtClean="0"/>
              <a:t>Бр.17, посветен на проф.д-р Донка Роус, по повод 75 години од раѓањето: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flf.ukim.mk/wp-content/uploads/2020/06/</a:t>
            </a:r>
            <a:r>
              <a:rPr lang="ru-RU" dirty="0">
                <a:hlinkClick r:id="rId2"/>
              </a:rPr>
              <a:t>СЛАВИСТИЧКИ-СТУДИИ-БР.-17.</a:t>
            </a:r>
            <a:r>
              <a:rPr lang="en-US" dirty="0" err="1" smtClean="0">
                <a:hlinkClick r:id="rId2"/>
              </a:rPr>
              <a:t>pdf</a:t>
            </a:r>
            <a:r>
              <a:rPr lang="mk-MK" dirty="0" smtClean="0"/>
              <a:t> </a:t>
            </a:r>
            <a:endParaRPr lang="ru-RU" dirty="0" smtClean="0"/>
          </a:p>
          <a:p>
            <a:r>
              <a:rPr lang="ru-RU" dirty="0" smtClean="0"/>
              <a:t>Бр. 18, посветен на проф.д-р Кита Бицевска по повод 70 години од раѓањето: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flf.ukim.mk/wp-content/uploads/2020/06/</a:t>
            </a:r>
            <a:r>
              <a:rPr lang="ru-RU" dirty="0">
                <a:hlinkClick r:id="rId3"/>
              </a:rPr>
              <a:t>СЛАВИСТИЧКИ-СТУДИИ-БР.-18.</a:t>
            </a:r>
            <a:r>
              <a:rPr lang="en-US" dirty="0" err="1" smtClean="0">
                <a:hlinkClick r:id="rId3"/>
              </a:rPr>
              <a:t>pdf</a:t>
            </a:r>
            <a:r>
              <a:rPr lang="mk-MK" dirty="0" smtClean="0"/>
              <a:t> </a:t>
            </a:r>
            <a:r>
              <a:rPr lang="mk-MK" b="1" dirty="0" smtClean="0"/>
              <a:t>    </a:t>
            </a:r>
            <a:endParaRPr lang="ru-RU" b="1" dirty="0" smtClean="0"/>
          </a:p>
          <a:p>
            <a:r>
              <a:rPr lang="ru-RU" dirty="0" smtClean="0"/>
              <a:t>Бр. </a:t>
            </a:r>
            <a:r>
              <a:rPr lang="ru-RU" dirty="0"/>
              <a:t>19, </a:t>
            </a:r>
            <a:r>
              <a:rPr lang="ru-RU" dirty="0" smtClean="0"/>
              <a:t>посветен на </a:t>
            </a:r>
            <a:r>
              <a:rPr lang="ru-RU" dirty="0"/>
              <a:t>проф. д-р Максим Каранфиловски по повод </a:t>
            </a:r>
            <a:r>
              <a:rPr lang="ru-RU" dirty="0" smtClean="0"/>
              <a:t>70 години </a:t>
            </a:r>
            <a:r>
              <a:rPr lang="ru-RU" dirty="0"/>
              <a:t>од </a:t>
            </a:r>
            <a:r>
              <a:rPr lang="ru-RU" dirty="0" smtClean="0"/>
              <a:t>раѓањето: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flf.ukim.mk/wp-content/uploads/2020/07/</a:t>
            </a:r>
            <a:r>
              <a:rPr lang="ru-RU" dirty="0">
                <a:hlinkClick r:id="rId4"/>
              </a:rPr>
              <a:t>Славистички-студии-19.</a:t>
            </a:r>
            <a:r>
              <a:rPr lang="en-US" sz="1700" dirty="0" err="1" smtClean="0">
                <a:hlinkClick r:id="rId4"/>
              </a:rPr>
              <a:t>pdf</a:t>
            </a:r>
            <a:r>
              <a:rPr lang="mk-MK" sz="1700" dirty="0" smtClean="0"/>
              <a:t> </a:t>
            </a:r>
            <a:endParaRPr lang="en-US" sz="17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56113" y="2638044"/>
            <a:ext cx="2752449" cy="3101982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77" y="2627290"/>
            <a:ext cx="2845141" cy="394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305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4015" y="964692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mk-MK" sz="3100" dirty="0" smtClean="0"/>
              <a:t/>
            </a:r>
            <a:br>
              <a:rPr lang="mk-MK" sz="3100" dirty="0" smtClean="0"/>
            </a:br>
            <a:r>
              <a:rPr lang="mk-MK" sz="3100" dirty="0" smtClean="0"/>
              <a:t>Посебни изданија</a:t>
            </a:r>
            <a:r>
              <a:rPr lang="mk-MK" b="1" dirty="0" smtClean="0"/>
              <a:t/>
            </a:r>
            <a:br>
              <a:rPr lang="mk-MK" b="1" dirty="0" smtClean="0"/>
            </a:br>
            <a:endParaRPr lang="en-US" sz="2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0576" y="2638044"/>
            <a:ext cx="5961593" cy="3736998"/>
          </a:xfrm>
        </p:spPr>
        <p:txBody>
          <a:bodyPr>
            <a:normAutofit fontScale="92500" lnSpcReduction="10000"/>
          </a:bodyPr>
          <a:lstStyle/>
          <a:p>
            <a:r>
              <a:rPr lang="mk-MK" b="1" i="1" dirty="0" smtClean="0"/>
              <a:t>Монографија </a:t>
            </a:r>
            <a:r>
              <a:rPr lang="mk-MK" b="1" i="1" dirty="0"/>
              <a:t>за книжевниците </a:t>
            </a:r>
            <a:br>
              <a:rPr lang="mk-MK" b="1" i="1" dirty="0"/>
            </a:br>
            <a:r>
              <a:rPr lang="mk-MK" b="1" i="1" dirty="0"/>
              <a:t>од </a:t>
            </a:r>
            <a:r>
              <a:rPr lang="mk-MK" b="1" i="1" dirty="0" smtClean="0"/>
              <a:t>Филолошкиот факултет</a:t>
            </a:r>
            <a:r>
              <a:rPr lang="mk-MK" dirty="0" smtClean="0"/>
              <a:t>, како прв том од</a:t>
            </a:r>
            <a:r>
              <a:rPr lang="mk-MK" b="1" i="1" dirty="0" smtClean="0"/>
              <a:t> </a:t>
            </a:r>
            <a:r>
              <a:rPr lang="ru-RU" dirty="0" smtClean="0"/>
              <a:t>тритомниот проект </a:t>
            </a:r>
            <a:r>
              <a:rPr lang="ru-RU" i="1" dirty="0" smtClean="0"/>
              <a:t>Книжевници</a:t>
            </a:r>
            <a:r>
              <a:rPr lang="ru-RU" i="1" dirty="0"/>
              <a:t>, книжевни преведувачи и проучувачи на јазикот и книжевноста од Филолошкиот факултет “Блаже Конески</a:t>
            </a:r>
            <a:r>
              <a:rPr lang="ru-RU" i="1" dirty="0" smtClean="0"/>
              <a:t>”, </a:t>
            </a:r>
            <a:r>
              <a:rPr lang="ru-RU" dirty="0" smtClean="0"/>
              <a:t>инициран од проф. Венко Андоновски, а реализиран од група истражувачи под редакција на проф.  Зоран Анчевски.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flf.ukim.mk/wp-content/uploads/2020/07/</a:t>
            </a:r>
            <a:r>
              <a:rPr lang="ru-RU" dirty="0">
                <a:hlinkClick r:id="rId2"/>
              </a:rPr>
              <a:t>КНИЖЕВНИЦИ-наставници-од-Филолошкиот-факултет.</a:t>
            </a:r>
            <a:r>
              <a:rPr lang="en-US" dirty="0" err="1" smtClean="0">
                <a:hlinkClick r:id="rId2"/>
              </a:rPr>
              <a:t>pdf</a:t>
            </a:r>
            <a:r>
              <a:rPr lang="mk-MK" dirty="0" smtClean="0"/>
              <a:t> </a:t>
            </a:r>
            <a:endParaRPr lang="mk-MK" dirty="0"/>
          </a:p>
          <a:p>
            <a:r>
              <a:rPr lang="mk-MK" b="1" i="1" dirty="0" smtClean="0"/>
              <a:t>Аналогии и интеракции во романистичките проучувања</a:t>
            </a:r>
            <a:r>
              <a:rPr lang="mk-MK" dirty="0" smtClean="0"/>
              <a:t>, зборник на трудови посветен на проф. ЛилјанаТодорова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flf.ukim.mk/wp-content/uploads/2020/07/</a:t>
            </a:r>
            <a:r>
              <a:rPr lang="mk-MK" dirty="0">
                <a:hlinkClick r:id="rId3"/>
              </a:rPr>
              <a:t>Аналогии-и-интеракции-во-романистичките-проучувања.</a:t>
            </a:r>
            <a:r>
              <a:rPr lang="en-US" dirty="0" err="1" smtClean="0">
                <a:hlinkClick r:id="rId3"/>
              </a:rPr>
              <a:t>pdf</a:t>
            </a:r>
            <a:r>
              <a:rPr lang="mk-MK" dirty="0" smtClean="0"/>
              <a:t>  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72023" y="2638044"/>
            <a:ext cx="2871988" cy="310385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811" y="2608729"/>
            <a:ext cx="2306182" cy="327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993" y="2608729"/>
            <a:ext cx="2237964" cy="3139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035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УЧЕБНИЦИ И ПРИРАЧНИЦИ 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5140860" cy="3466542"/>
          </a:xfrm>
        </p:spPr>
        <p:txBody>
          <a:bodyPr>
            <a:normAutofit fontScale="92500" lnSpcReduction="20000"/>
          </a:bodyPr>
          <a:lstStyle/>
          <a:p>
            <a:r>
              <a:rPr lang="mk-MK" dirty="0" smtClean="0"/>
              <a:t>Филолошкиот факултет</a:t>
            </a:r>
            <a:r>
              <a:rPr lang="en-US" dirty="0" smtClean="0"/>
              <a:t> </a:t>
            </a:r>
            <a:r>
              <a:rPr lang="mk-MK" dirty="0" smtClean="0"/>
              <a:t>издава учебници и прирачници за потребите на студентите и на наставата</a:t>
            </a:r>
            <a:r>
              <a:rPr lang="mk-MK" dirty="0"/>
              <a:t>. </a:t>
            </a:r>
            <a:r>
              <a:rPr lang="mk-MK" dirty="0" smtClean="0"/>
              <a:t>Следните  </a:t>
            </a:r>
            <a:r>
              <a:rPr lang="mk-MK" dirty="0"/>
              <a:t>електронски изданија </a:t>
            </a:r>
            <a:r>
              <a:rPr lang="mk-MK" dirty="0" smtClean="0"/>
              <a:t>се објавени во 2018 г. во </a:t>
            </a:r>
            <a:r>
              <a:rPr lang="mk-MK" dirty="0"/>
              <a:t>соработка со </a:t>
            </a:r>
            <a:r>
              <a:rPr lang="mk-MK" dirty="0" smtClean="0"/>
              <a:t>УКИМ:</a:t>
            </a:r>
            <a:endParaRPr lang="mk-MK" dirty="0"/>
          </a:p>
          <a:p>
            <a:r>
              <a:rPr lang="mk-MK" dirty="0" smtClean="0"/>
              <a:t>- </a:t>
            </a:r>
            <a:r>
              <a:rPr lang="mk-MK" b="1" i="1" dirty="0" smtClean="0"/>
              <a:t>Вовед во граматиката на италијанскиот јазик</a:t>
            </a:r>
            <a:r>
              <a:rPr lang="mk-MK" b="1" dirty="0" smtClean="0"/>
              <a:t> </a:t>
            </a:r>
            <a:r>
              <a:rPr lang="mk-MK" dirty="0" smtClean="0"/>
              <a:t>од </a:t>
            </a:r>
            <a:r>
              <a:rPr lang="mk-MK" dirty="0" smtClean="0"/>
              <a:t>Р</a:t>
            </a:r>
            <a:r>
              <a:rPr lang="mk-MK" dirty="0" smtClean="0"/>
              <a:t>уска </a:t>
            </a:r>
            <a:r>
              <a:rPr lang="mk-MK" dirty="0" smtClean="0"/>
              <a:t>Ивановска-Наскова</a:t>
            </a:r>
            <a:r>
              <a:rPr lang="mk-MK" dirty="0" smtClean="0"/>
              <a:t>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www.ukim.edu.mk/e-izdanija/FLF/Voved_vo_gramatikata_na_italijanskiot_jazik_2018.pdf</a:t>
            </a:r>
            <a:r>
              <a:rPr lang="en-US" dirty="0" smtClean="0"/>
              <a:t>  </a:t>
            </a:r>
            <a:r>
              <a:rPr lang="mk-MK" dirty="0" smtClean="0"/>
              <a:t> </a:t>
            </a:r>
            <a:r>
              <a:rPr lang="en-US" dirty="0" smtClean="0"/>
              <a:t> </a:t>
            </a:r>
            <a:endParaRPr lang="mk-MK" dirty="0" smtClean="0"/>
          </a:p>
          <a:p>
            <a:r>
              <a:rPr lang="mk-MK" b="1" i="1" dirty="0" smtClean="0"/>
              <a:t>Евалуација во наставата по француски и по италијански јазик</a:t>
            </a:r>
            <a:r>
              <a:rPr lang="mk-MK" dirty="0" smtClean="0"/>
              <a:t> од </a:t>
            </a:r>
            <a:r>
              <a:rPr lang="mk-MK" dirty="0" smtClean="0"/>
              <a:t>Радица Никодиновска </a:t>
            </a:r>
            <a:r>
              <a:rPr lang="mk-MK" dirty="0" smtClean="0"/>
              <a:t>и </a:t>
            </a:r>
            <a:r>
              <a:rPr lang="mk-MK" dirty="0" smtClean="0"/>
              <a:t>Мира Трајкова</a:t>
            </a:r>
            <a:r>
              <a:rPr lang="mk-MK" dirty="0" smtClean="0"/>
              <a:t>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www.ukim.edu.mk/e-izdanija/FLF/Evaluacijata_vo_nastavata_po_francuski_i_po_italijanski_jazik.pdf</a:t>
            </a:r>
            <a:r>
              <a:rPr lang="mk-MK" dirty="0" smtClean="0"/>
              <a:t> 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7624293" y="2650923"/>
            <a:ext cx="1545466" cy="31019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293" y="2340278"/>
            <a:ext cx="2818664" cy="394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257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Учебници по македонски јазик за странци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14435" y="2446985"/>
            <a:ext cx="5344732" cy="3490175"/>
          </a:xfrm>
        </p:spPr>
        <p:txBody>
          <a:bodyPr>
            <a:normAutofit fontScale="92500" lnSpcReduction="20000"/>
          </a:bodyPr>
          <a:lstStyle/>
          <a:p>
            <a:r>
              <a:rPr lang="mk-MK" dirty="0" smtClean="0"/>
              <a:t>Во соработка со Универзитетот Св. Кирил и Методиј во Скопје, Филолошкиот факултет се јави како издавач на 4 нови учебници по македонски јазик за странци, пред с</a:t>
            </a:r>
            <a:r>
              <a:rPr lang="en-US" dirty="0" smtClean="0"/>
              <a:t>è</a:t>
            </a:r>
            <a:r>
              <a:rPr lang="mk-MK" dirty="0" smtClean="0"/>
              <a:t> за потребите на Меународниот семинар за македонски јазик, литература и култура. </a:t>
            </a:r>
          </a:p>
          <a:p>
            <a:r>
              <a:rPr lang="mk-MK" dirty="0" smtClean="0"/>
              <a:t>Симон Саздов, </a:t>
            </a:r>
            <a:r>
              <a:rPr lang="mk-MK" b="1" i="1" dirty="0" smtClean="0"/>
              <a:t>Тешкото</a:t>
            </a:r>
            <a:r>
              <a:rPr lang="mk-MK" dirty="0" smtClean="0"/>
              <a:t> – почетно рамниште</a:t>
            </a:r>
          </a:p>
          <a:p>
            <a:r>
              <a:rPr lang="mk-MK" dirty="0" smtClean="0"/>
              <a:t>Гордана Алексова, </a:t>
            </a:r>
            <a:r>
              <a:rPr lang="mk-MK" b="1" i="1" dirty="0" smtClean="0"/>
              <a:t>Лозје</a:t>
            </a:r>
            <a:r>
              <a:rPr lang="mk-MK" dirty="0" smtClean="0"/>
              <a:t> – средно рамниште</a:t>
            </a:r>
          </a:p>
          <a:p>
            <a:r>
              <a:rPr lang="mk-MK" dirty="0" smtClean="0"/>
              <a:t>Анета Дучевска, </a:t>
            </a:r>
            <a:r>
              <a:rPr lang="mk-MK" b="1" i="1" dirty="0" smtClean="0"/>
              <a:t>Златоврв</a:t>
            </a:r>
            <a:r>
              <a:rPr lang="mk-MK" dirty="0" smtClean="0"/>
              <a:t> – напреднато рамниште</a:t>
            </a:r>
          </a:p>
          <a:p>
            <a:r>
              <a:rPr lang="mk-MK" dirty="0" smtClean="0"/>
              <a:t>Весна Мојсова Чепишевска, </a:t>
            </a:r>
            <a:r>
              <a:rPr lang="mk-MK" b="1" i="1" dirty="0" smtClean="0"/>
              <a:t>Везилка</a:t>
            </a:r>
            <a:r>
              <a:rPr lang="mk-MK" dirty="0" smtClean="0"/>
              <a:t> – македонска литература и култура. </a:t>
            </a:r>
            <a:endParaRPr lang="mk-MK" dirty="0" smtClean="0"/>
          </a:p>
          <a:p>
            <a:r>
              <a:rPr lang="mk-MK" dirty="0" smtClean="0"/>
              <a:t>Учебниците  може да се набават во скриптарницата на УКИМ, во рамките на Градежниот факултет во Скопје. </a:t>
            </a:r>
            <a:endParaRPr lang="en-US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53" y="2665927"/>
            <a:ext cx="3612280" cy="291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067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Зборници од научни </a:t>
            </a:r>
            <a:br>
              <a:rPr lang="mk-MK" dirty="0" smtClean="0"/>
            </a:br>
            <a:r>
              <a:rPr lang="mk-MK" dirty="0" smtClean="0"/>
              <a:t>собири и конференции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ESIDRP – </a:t>
            </a:r>
            <a:r>
              <a:rPr lang="mk-MK" b="1" i="1" dirty="0" smtClean="0"/>
              <a:t>Студии по англистика: интердисциплинарност во истражувањето и практиката</a:t>
            </a:r>
            <a:r>
              <a:rPr lang="mk-MK" b="1" dirty="0" smtClean="0"/>
              <a:t>, </a:t>
            </a:r>
            <a:r>
              <a:rPr lang="mk-MK" dirty="0" smtClean="0"/>
              <a:t>зборник од конференција одржана на 21-23 март 2019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flf.ukim.mk/wp-content/uploads/2020/06/ESIDRP2019.pdf</a:t>
            </a:r>
            <a:endParaRPr lang="mk-MK" dirty="0" smtClean="0"/>
          </a:p>
          <a:p>
            <a:r>
              <a:rPr lang="mk-MK" i="1" dirty="0" smtClean="0"/>
              <a:t> </a:t>
            </a:r>
            <a:r>
              <a:rPr lang="it-IT" b="1" i="1" dirty="0" smtClean="0"/>
              <a:t>X </a:t>
            </a:r>
            <a:r>
              <a:rPr lang="mk-MK" b="1" i="1" dirty="0" smtClean="0"/>
              <a:t>Македонско-северноамериканска конференција за македонистика</a:t>
            </a:r>
            <a:r>
              <a:rPr lang="mk-MK" i="1" dirty="0" smtClean="0"/>
              <a:t>, </a:t>
            </a:r>
            <a:r>
              <a:rPr lang="mk-MK" dirty="0" smtClean="0"/>
              <a:t>зборник од конференција одржана во Охрид на 30 август – 1 септември 2018 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flf.ukim.mk/wp-content/uploads/2020/07/MK-USA-zbornik.pdf</a:t>
            </a:r>
            <a:r>
              <a:rPr lang="mk-MK" dirty="0" smtClean="0"/>
              <a:t>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067" y="2644393"/>
            <a:ext cx="2820618" cy="346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626" y="2644392"/>
            <a:ext cx="2533770" cy="346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96049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1670</TotalTime>
  <Words>749</Words>
  <Application>Microsoft Office PowerPoint</Application>
  <PresentationFormat>Custom</PresentationFormat>
  <Paragraphs>58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Parcel</vt:lpstr>
      <vt:lpstr>ИЗБОР ОД Научните изданија  на филолошкиот факултет  „Блаже конески“ - Скопје  2015-2020</vt:lpstr>
      <vt:lpstr>Издавачката дејност на факултетот</vt:lpstr>
      <vt:lpstr>Списанија  Годишен зборник на филолошкиот факултет </vt:lpstr>
      <vt:lpstr>Меѓународно електронско Списание journal of contemporary philology  -современа филологија -</vt:lpstr>
      <vt:lpstr>СПИСАНИја Славистички студии </vt:lpstr>
      <vt:lpstr> Посебни изданија </vt:lpstr>
      <vt:lpstr>УЧЕБНИЦИ И ПРИРАЧНИЦИ </vt:lpstr>
      <vt:lpstr>Учебници по македонски јазик за странци </vt:lpstr>
      <vt:lpstr>Зборници од научни  собири и конференции </vt:lpstr>
      <vt:lpstr>Зборници од научни  собири и конференции </vt:lpstr>
      <vt:lpstr>Зборници од научни  собири и конференции </vt:lpstr>
      <vt:lpstr>Зборници од научни  собири и конференции </vt:lpstr>
      <vt:lpstr>Зборници од научни  собири и конференции </vt:lpstr>
      <vt:lpstr>Зборници од научни  собири и конференции</vt:lpstr>
      <vt:lpstr>Еразмус можности за научна размена на  професори и студенти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Научните изданија на филолошкиот факултет  „Блаже конески“ – Скопје</dc:title>
  <dc:creator>User</dc:creator>
  <cp:lastModifiedBy>Profesor</cp:lastModifiedBy>
  <cp:revision>62</cp:revision>
  <dcterms:created xsi:type="dcterms:W3CDTF">2020-08-02T18:00:10Z</dcterms:created>
  <dcterms:modified xsi:type="dcterms:W3CDTF">2020-08-11T07:39:35Z</dcterms:modified>
</cp:coreProperties>
</file>