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21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8/14/2020</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pPr/>
              <a:t>8/14/2020</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76200"/>
            <a:ext cx="7772400" cy="6629400"/>
          </a:xfrm>
        </p:spPr>
        <p:txBody>
          <a:bodyPr>
            <a:normAutofit/>
          </a:bodyPr>
          <a:lstStyle/>
          <a:p>
            <a:r>
              <a:rPr lang="mk-MK" sz="2800" dirty="0"/>
              <a:t>Меѓународен семинар за македонски јазик, литература и </a:t>
            </a:r>
            <a:r>
              <a:rPr lang="mk-MK" sz="2800" dirty="0" smtClean="0"/>
              <a:t>култура</a:t>
            </a:r>
            <a:r>
              <a:rPr lang="en-US" sz="2800" dirty="0" smtClean="0"/>
              <a:t>, 2020 </a:t>
            </a:r>
            <a:r>
              <a:rPr lang="mk-MK" sz="2800" dirty="0" smtClean="0"/>
              <a:t>година</a:t>
            </a:r>
            <a:r>
              <a:rPr lang="en-US" sz="2800" dirty="0" smtClean="0"/>
              <a:t> </a:t>
            </a:r>
            <a:r>
              <a:rPr lang="en-US" sz="2800" dirty="0"/>
              <a:t/>
            </a:r>
            <a:br>
              <a:rPr lang="en-US" sz="2800" dirty="0"/>
            </a:br>
            <a:r>
              <a:rPr lang="en-US" sz="2800" dirty="0"/>
              <a:t> </a:t>
            </a:r>
            <a:br>
              <a:rPr lang="en-US" sz="2800" dirty="0"/>
            </a:br>
            <a:r>
              <a:rPr lang="en-US" sz="2800" dirty="0"/>
              <a:t>проф. д-р ДИМИТАР </a:t>
            </a:r>
            <a:r>
              <a:rPr lang="en-US" sz="2800" dirty="0" smtClean="0"/>
              <a:t>ПАНДЕВ</a:t>
            </a:r>
            <a:r>
              <a:rPr lang="en-US" sz="2800" dirty="0"/>
              <a:t/>
            </a:r>
            <a:br>
              <a:rPr lang="en-US" sz="2800" dirty="0"/>
            </a:br>
            <a:r>
              <a:rPr lang="en-US" sz="2800" dirty="0"/>
              <a:t> </a:t>
            </a:r>
            <a:br>
              <a:rPr lang="en-US" sz="2800" dirty="0"/>
            </a:br>
            <a:r>
              <a:rPr lang="en-US" sz="2800" dirty="0" smtClean="0"/>
              <a:t>Г</a:t>
            </a:r>
            <a:r>
              <a:rPr lang="mk-MK" sz="2800" dirty="0" smtClean="0"/>
              <a:t>РИГОР</a:t>
            </a:r>
            <a:r>
              <a:rPr lang="en-US" sz="2800" dirty="0" smtClean="0"/>
              <a:t> </a:t>
            </a:r>
            <a:r>
              <a:rPr lang="en-US" sz="2800" dirty="0"/>
              <a:t>ПРЛИЧЕВ НАСПРОТИ </a:t>
            </a:r>
            <a:r>
              <a:rPr lang="en-US" sz="2800" dirty="0" smtClean="0"/>
              <a:t>К</a:t>
            </a:r>
            <a:r>
              <a:rPr lang="mk-MK" sz="2800" dirty="0" smtClean="0"/>
              <a:t>ОНСТАНТИН</a:t>
            </a:r>
            <a:r>
              <a:rPr lang="en-US" sz="2800" dirty="0" smtClean="0"/>
              <a:t> </a:t>
            </a:r>
            <a:r>
              <a:rPr lang="en-US" sz="2800" dirty="0"/>
              <a:t>МИЛАДИНОВ</a:t>
            </a:r>
            <a:br>
              <a:rPr lang="en-US" sz="2800" dirty="0"/>
            </a:br>
            <a:r>
              <a:rPr lang="en-US" sz="2800" dirty="0"/>
              <a:t>(по повод 190 години од раѓањето на Григор Прличев и Константин Миладинов)</a:t>
            </a:r>
            <a:br>
              <a:rPr lang="en-US" sz="2800" dirty="0"/>
            </a:br>
            <a:endParaRPr lang="en-US" sz="2800" dirty="0"/>
          </a:p>
        </p:txBody>
      </p:sp>
    </p:spTree>
    <p:extLst>
      <p:ext uri="{BB962C8B-B14F-4D97-AF65-F5344CB8AC3E}">
        <p14:creationId xmlns:p14="http://schemas.microsoft.com/office/powerpoint/2010/main" val="10966349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rmAutofit fontScale="92500" lnSpcReduction="10000"/>
          </a:bodyPr>
          <a:lstStyle/>
          <a:p>
            <a:pPr algn="just"/>
            <a:r>
              <a:rPr lang="mk-MK" b="1" dirty="0"/>
              <a:t>Односот на Константин и Григор кон Охридската архиепископија</a:t>
            </a:r>
            <a:endParaRPr lang="en-US" dirty="0"/>
          </a:p>
          <a:p>
            <a:pPr algn="just"/>
            <a:r>
              <a:rPr lang="mk-MK" dirty="0"/>
              <a:t>Споменот за Охридската архиепископија кај Константин</a:t>
            </a:r>
            <a:endParaRPr lang="en-US" dirty="0"/>
          </a:p>
          <a:p>
            <a:pPr algn="just"/>
            <a:r>
              <a:rPr lang="mk-MK" dirty="0"/>
              <a:t>Заложбите на Прличев за обнова на Охридската архиепископија </a:t>
            </a:r>
            <a:endParaRPr lang="en-US" dirty="0"/>
          </a:p>
          <a:p>
            <a:pPr marL="0" indent="0" algn="just">
              <a:buNone/>
            </a:pPr>
            <a:endParaRPr lang="en-US" dirty="0"/>
          </a:p>
          <a:p>
            <a:pPr algn="just"/>
            <a:r>
              <a:rPr lang="mk-MK" dirty="0"/>
              <a:t>Споредбена тема: </a:t>
            </a:r>
            <a:r>
              <a:rPr lang="mk-MK" b="1" dirty="0"/>
              <a:t>Македонското бугароприбежиште на Г. Прличев и југословенската бугарофилија во К. Миладинов</a:t>
            </a:r>
            <a:r>
              <a:rPr lang="mk-MK" dirty="0" smtClean="0"/>
              <a:t>.</a:t>
            </a:r>
          </a:p>
          <a:p>
            <a:pPr marL="0" indent="0" algn="just">
              <a:buNone/>
            </a:pPr>
            <a:endParaRPr lang="en-US" dirty="0"/>
          </a:p>
          <a:p>
            <a:pPr algn="just"/>
            <a:r>
              <a:rPr lang="mk-MK" dirty="0" smtClean="0"/>
              <a:t>Бугаризмот </a:t>
            </a:r>
            <a:r>
              <a:rPr lang="mk-MK" dirty="0"/>
              <a:t>на Прличев е бегство од елинизмот, а бугарофилијата во југословенските кругови, во кои е втурнат Миладинов, е зграпчен залак на една недоволна непознатица поттикната   не толку од руското словенофилство колку од рускиот пробив на јужните мориња.</a:t>
            </a:r>
            <a:endParaRPr lang="en-US" dirty="0"/>
          </a:p>
          <a:p>
            <a:pPr marL="0" indent="0" algn="just">
              <a:buNone/>
            </a:pPr>
            <a:endParaRPr lang="en-US" dirty="0"/>
          </a:p>
          <a:p>
            <a:pPr algn="just"/>
            <a:r>
              <a:rPr lang="mk-MK" b="1" dirty="0"/>
              <a:t>Влогот на Константин и Григор во македонската преродба: </a:t>
            </a:r>
            <a:endParaRPr lang="en-US" dirty="0"/>
          </a:p>
          <a:p>
            <a:pPr algn="just"/>
            <a:r>
              <a:rPr lang="mk-MK" i="1" dirty="0"/>
              <a:t>Народниот подвиг </a:t>
            </a:r>
            <a:r>
              <a:rPr lang="mk-MK" dirty="0"/>
              <a:t>на Прличев наспроти </a:t>
            </a:r>
            <a:r>
              <a:rPr lang="mk-MK" i="1" dirty="0"/>
              <a:t>Новородвејнето</a:t>
            </a:r>
            <a:r>
              <a:rPr lang="mk-MK" dirty="0"/>
              <a:t> на Миладинов</a:t>
            </a:r>
            <a:endParaRPr lang="en-US" dirty="0"/>
          </a:p>
          <a:p>
            <a:endParaRPr lang="en-US" dirty="0"/>
          </a:p>
        </p:txBody>
      </p:sp>
    </p:spTree>
    <p:extLst>
      <p:ext uri="{BB962C8B-B14F-4D97-AF65-F5344CB8AC3E}">
        <p14:creationId xmlns:p14="http://schemas.microsoft.com/office/powerpoint/2010/main" val="22902830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k-MK" b="1" dirty="0"/>
              <a:t>ОКРУЖИЈАТА НА ГРИГОР И КОНСТАНТИН</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algn="just"/>
            <a:r>
              <a:rPr lang="mk-MK" dirty="0"/>
              <a:t>Прличев во Атина наспроти Константин во Москва (поетот офицер Залокоста во очите на поетот студент Прличев) </a:t>
            </a:r>
            <a:endParaRPr lang="en-US" dirty="0"/>
          </a:p>
          <a:p>
            <a:pPr marL="0" indent="0" algn="just">
              <a:buNone/>
            </a:pPr>
            <a:endParaRPr lang="en-US" dirty="0"/>
          </a:p>
          <a:p>
            <a:pPr algn="just"/>
            <a:r>
              <a:rPr lang="mk-MK" dirty="0"/>
              <a:t>Григор меѓу професорите на Атинскиот универзитет:  </a:t>
            </a:r>
            <a:r>
              <a:rPr lang="mk-MK" i="1" dirty="0"/>
              <a:t>Рангавис</a:t>
            </a:r>
            <a:r>
              <a:rPr lang="mk-MK" dirty="0"/>
              <a:t>, </a:t>
            </a:r>
            <a:r>
              <a:rPr lang="mk-MK" i="1" dirty="0"/>
              <a:t>Теодорос Орфанидис </a:t>
            </a:r>
            <a:r>
              <a:rPr lang="mk-MK" dirty="0"/>
              <a:t>(1817-1886), Вернардакис, </a:t>
            </a:r>
            <a:endParaRPr lang="en-US" dirty="0"/>
          </a:p>
          <a:p>
            <a:pPr marL="0" indent="0" algn="just">
              <a:buNone/>
            </a:pPr>
            <a:endParaRPr lang="en-US" dirty="0"/>
          </a:p>
          <a:p>
            <a:pPr algn="just"/>
            <a:r>
              <a:rPr lang="mk-MK" dirty="0"/>
              <a:t>Константин меѓу професорите на Московскиот универзитет:  Фјодор Буслаев, Осип Бодјански, Тихонравов, И.И. Срезневски</a:t>
            </a:r>
            <a:endParaRPr lang="en-US" dirty="0"/>
          </a:p>
          <a:p>
            <a:pPr marL="0" indent="0" algn="just">
              <a:buNone/>
            </a:pPr>
            <a:endParaRPr lang="en-US" dirty="0"/>
          </a:p>
          <a:p>
            <a:pPr algn="just"/>
            <a:r>
              <a:rPr lang="mk-MK" dirty="0"/>
              <a:t>Отворени теми: </a:t>
            </a:r>
            <a:endParaRPr lang="en-US" dirty="0"/>
          </a:p>
          <a:p>
            <a:pPr algn="just"/>
            <a:r>
              <a:rPr lang="mk-MK" dirty="0"/>
              <a:t>Прифаќањето на правописните особености на Партениј Зографски наспроти влијанието на правописните идеи на Буслаев врз К. Миладинов.</a:t>
            </a:r>
            <a:endParaRPr lang="en-US" dirty="0"/>
          </a:p>
          <a:p>
            <a:pPr algn="just"/>
            <a:r>
              <a:rPr lang="mk-MK" dirty="0"/>
              <a:t>Кој можел без збор да му го отпечати Зборникот во Москва?  </a:t>
            </a:r>
            <a:endParaRPr lang="en-US" dirty="0"/>
          </a:p>
          <a:p>
            <a:pPr marL="0" indent="0" algn="just">
              <a:buNone/>
            </a:pPr>
            <a:endParaRPr lang="en-US" dirty="0"/>
          </a:p>
          <a:p>
            <a:pPr algn="just"/>
            <a:r>
              <a:rPr lang="mk-MK" dirty="0"/>
              <a:t>Заклучок</a:t>
            </a:r>
            <a:r>
              <a:rPr lang="mk-MK" b="1" dirty="0"/>
              <a:t>: </a:t>
            </a:r>
            <a:r>
              <a:rPr lang="mk-MK" i="1" dirty="0"/>
              <a:t>Григор и Константин биле во окружие на најзнаменитите личности на атинскиот и московскиот универзитетски живот</a:t>
            </a:r>
            <a:endParaRPr lang="en-US" dirty="0"/>
          </a:p>
          <a:p>
            <a:pPr marL="0" indent="0" algn="just">
              <a:buNone/>
            </a:pPr>
            <a:endParaRPr lang="en-US" dirty="0"/>
          </a:p>
          <a:p>
            <a:pPr algn="just"/>
            <a:endParaRPr lang="en-US" dirty="0"/>
          </a:p>
        </p:txBody>
      </p:sp>
    </p:spTree>
    <p:extLst>
      <p:ext uri="{BB962C8B-B14F-4D97-AF65-F5344CB8AC3E}">
        <p14:creationId xmlns:p14="http://schemas.microsoft.com/office/powerpoint/2010/main" val="9358852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685800"/>
          </a:xfrm>
        </p:spPr>
        <p:txBody>
          <a:bodyPr>
            <a:normAutofit fontScale="90000"/>
          </a:bodyPr>
          <a:lstStyle/>
          <a:p>
            <a:r>
              <a:rPr lang="mk-MK" sz="3600" b="1" dirty="0"/>
              <a:t>Првите читачи на првите песни на  Прличев наспроти првите претплатници на  Зборникот на Миладиновци</a:t>
            </a:r>
            <a:r>
              <a:rPr lang="en-US" dirty="0"/>
              <a:t/>
            </a:r>
            <a:br>
              <a:rPr lang="en-US" dirty="0"/>
            </a:br>
            <a:r>
              <a:rPr lang="mk-MK" dirty="0"/>
              <a:t> </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algn="just"/>
            <a:r>
              <a:rPr lang="mk-MK" b="1" dirty="0"/>
              <a:t>Прв истакнат читач на Прличев</a:t>
            </a:r>
            <a:r>
              <a:rPr lang="mk-MK" dirty="0"/>
              <a:t>: </a:t>
            </a:r>
            <a:r>
              <a:rPr lang="mk-MK" i="1" dirty="0"/>
              <a:t>архимандрит Антонин </a:t>
            </a:r>
            <a:r>
              <a:rPr lang="mk-MK" dirty="0" smtClean="0"/>
              <a:t>(од руската </a:t>
            </a:r>
            <a:r>
              <a:rPr lang="mk-MK" dirty="0"/>
              <a:t>црква во Атина, подоцна основач на Руска палестина): темата за ултрамонтанството (преку планините): </a:t>
            </a:r>
            <a:r>
              <a:rPr lang="mk-MK" dirty="0" smtClean="0"/>
              <a:t>Парадоксите </a:t>
            </a:r>
            <a:r>
              <a:rPr lang="mk-MK" dirty="0"/>
              <a:t>на Прличев и на времето: Поголем Грк од Грците! Може ли папата да биде неиталијанец? Може ли водачот да биде од друг народ (сп. Отон Први)?? Можна ли е преобразбата од Савел на Павел??? </a:t>
            </a:r>
            <a:endParaRPr lang="en-US" dirty="0"/>
          </a:p>
          <a:p>
            <a:pPr marL="0" indent="0" algn="just">
              <a:buNone/>
            </a:pPr>
            <a:endParaRPr lang="en-US" dirty="0"/>
          </a:p>
          <a:p>
            <a:pPr algn="just"/>
            <a:r>
              <a:rPr lang="mk-MK" b="1" dirty="0"/>
              <a:t>Истакнати претплатници на Зборникот</a:t>
            </a:r>
            <a:r>
              <a:rPr lang="mk-MK" dirty="0"/>
              <a:t>:</a:t>
            </a:r>
            <a:endParaRPr lang="en-US" dirty="0"/>
          </a:p>
          <a:p>
            <a:pPr algn="just"/>
            <a:r>
              <a:rPr lang="mk-MK" dirty="0"/>
              <a:t>Хрвати:  </a:t>
            </a:r>
            <a:r>
              <a:rPr lang="mk-MK" i="1" dirty="0"/>
              <a:t>Петар Прерадовиќ</a:t>
            </a:r>
            <a:r>
              <a:rPr lang="mk-MK" dirty="0"/>
              <a:t>, </a:t>
            </a:r>
            <a:r>
              <a:rPr lang="mk-MK" i="1" dirty="0"/>
              <a:t>Август Шеноа</a:t>
            </a:r>
            <a:r>
              <a:rPr lang="mk-MK" dirty="0"/>
              <a:t>, </a:t>
            </a:r>
            <a:r>
              <a:rPr lang="mk-MK" i="1" dirty="0"/>
              <a:t>Ватрослав Јагиќ</a:t>
            </a:r>
            <a:r>
              <a:rPr lang="mk-MK" dirty="0"/>
              <a:t>;</a:t>
            </a:r>
            <a:endParaRPr lang="en-US" dirty="0"/>
          </a:p>
          <a:p>
            <a:pPr algn="just"/>
            <a:r>
              <a:rPr lang="mk-MK" dirty="0"/>
              <a:t>Македонец: </a:t>
            </a:r>
            <a:r>
              <a:rPr lang="mk-MK" i="1" dirty="0"/>
              <a:t>Константин Петковиќ</a:t>
            </a:r>
            <a:r>
              <a:rPr lang="mk-MK" dirty="0"/>
              <a:t>; </a:t>
            </a:r>
            <a:endParaRPr lang="en-US" dirty="0"/>
          </a:p>
          <a:p>
            <a:pPr algn="just"/>
            <a:r>
              <a:rPr lang="mk-MK" dirty="0"/>
              <a:t>Бугарин: </a:t>
            </a:r>
            <a:r>
              <a:rPr lang="mk-MK" i="1" dirty="0"/>
              <a:t>Петар Берон</a:t>
            </a:r>
            <a:r>
              <a:rPr lang="mk-MK" dirty="0"/>
              <a:t>;</a:t>
            </a:r>
            <a:endParaRPr lang="en-US" dirty="0"/>
          </a:p>
          <a:p>
            <a:pPr algn="just"/>
            <a:r>
              <a:rPr lang="mk-MK" dirty="0"/>
              <a:t>Чех: </a:t>
            </a:r>
            <a:r>
              <a:rPr lang="mk-MK" i="1" dirty="0"/>
              <a:t>Мориц Фијалка</a:t>
            </a:r>
            <a:r>
              <a:rPr lang="mk-MK" dirty="0"/>
              <a:t>;</a:t>
            </a:r>
            <a:endParaRPr lang="en-US" dirty="0"/>
          </a:p>
          <a:p>
            <a:pPr algn="just"/>
            <a:r>
              <a:rPr lang="mk-MK" dirty="0"/>
              <a:t>Србин: Панта Среќковиќ: темата за Марковиот манастир и за Леген град. Сп.  </a:t>
            </a:r>
            <a:r>
              <a:rPr lang="mk-MK" i="1" dirty="0"/>
              <a:t>А што беха легенски христјани</a:t>
            </a:r>
            <a:r>
              <a:rPr lang="mk-MK" dirty="0"/>
              <a:t>!  Зборник, Мил.30) </a:t>
            </a:r>
            <a:endParaRPr lang="en-US" dirty="0"/>
          </a:p>
          <a:p>
            <a:pPr marL="0" indent="0" algn="just">
              <a:buNone/>
            </a:pPr>
            <a:endParaRPr lang="en-US" dirty="0"/>
          </a:p>
        </p:txBody>
      </p:sp>
    </p:spTree>
    <p:extLst>
      <p:ext uri="{BB962C8B-B14F-4D97-AF65-F5344CB8AC3E}">
        <p14:creationId xmlns:p14="http://schemas.microsoft.com/office/powerpoint/2010/main" val="39007483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k-MK" sz="2800" dirty="0"/>
              <a:t> </a:t>
            </a:r>
            <a:r>
              <a:rPr lang="en-US" sz="2800" dirty="0"/>
              <a:t/>
            </a:r>
            <a:br>
              <a:rPr lang="en-US" sz="2800" dirty="0"/>
            </a:br>
            <a:r>
              <a:rPr lang="mk-MK" sz="2800" b="1" dirty="0"/>
              <a:t>ОДНОСОТ НА КОНСТАНТИН КОН НАРОДНОТО ТВОРЕШТВО </a:t>
            </a:r>
            <a:r>
              <a:rPr lang="en-US" sz="2800" dirty="0"/>
              <a:t/>
            </a:r>
            <a:br>
              <a:rPr lang="en-US" sz="2800" dirty="0"/>
            </a:br>
            <a:r>
              <a:rPr lang="mk-MK" sz="2800" b="1" dirty="0"/>
              <a:t>НАСПРОТИ ПОГЛЕДОТ НА ГРИГОР КОН НАРОДНАТА ПЕСНА</a:t>
            </a:r>
            <a:r>
              <a:rPr lang="en-US" sz="2800" dirty="0"/>
              <a:t/>
            </a:r>
            <a:br>
              <a:rPr lang="en-US" sz="2800" dirty="0"/>
            </a:br>
            <a:endParaRPr lang="en-US" sz="2800" dirty="0"/>
          </a:p>
        </p:txBody>
      </p:sp>
      <p:sp>
        <p:nvSpPr>
          <p:cNvPr id="3" name="Content Placeholder 2"/>
          <p:cNvSpPr>
            <a:spLocks noGrp="1"/>
          </p:cNvSpPr>
          <p:nvPr>
            <p:ph idx="1"/>
          </p:nvPr>
        </p:nvSpPr>
        <p:spPr/>
        <p:txBody>
          <a:bodyPr>
            <a:normAutofit fontScale="77500" lnSpcReduction="20000"/>
          </a:bodyPr>
          <a:lstStyle/>
          <a:p>
            <a:pPr algn="just"/>
            <a:r>
              <a:rPr lang="mk-MK" b="1" dirty="0"/>
              <a:t>Улогата на ученикот Григор Прличев во собирањето народни песни за Димитрија Миладинов</a:t>
            </a:r>
            <a:r>
              <a:rPr lang="mk-MK" dirty="0"/>
              <a:t>. (1. Триесетте песни на Прличев во Зборникот на Миладиновци (</a:t>
            </a:r>
            <a:r>
              <a:rPr lang="mk-MK" i="1" dirty="0"/>
              <a:t>Љељ сторихме, Јано, вера и клетва </a:t>
            </a:r>
            <a:r>
              <a:rPr lang="mk-MK" dirty="0"/>
              <a:t>наспроти </a:t>
            </a:r>
            <a:r>
              <a:rPr lang="mk-MK" i="1" dirty="0"/>
              <a:t>Убавата Неда</a:t>
            </a:r>
            <a:r>
              <a:rPr lang="mk-MK" dirty="0"/>
              <a:t>. Охридските свадбени песни во Зборникот 2. Можно ли е дел од струшките песни да ги собрал Прличев, од Депа Каваева, и тоа да било вовед нивниот поетско-љубовен дијалог кој преродбенски пребликнува во „Илјада и седимстотин шестдесет и второ лето“. 3. Толкувањето на Прличев зошто убавиците во нашите народни песни се нарекуваат Гркињи. 4. Триесетте песни на неспомнатиот Прличев во предговорот наспроти седумдесетте песни на пренагласениот </a:t>
            </a:r>
            <a:r>
              <a:rPr lang="mk-MK" dirty="0" smtClean="0"/>
              <a:t>Чолаков. 5. Имал ли идејапрличев да се зафати посериозно со собирање народно творештво?)</a:t>
            </a:r>
            <a:endParaRPr lang="en-US" dirty="0"/>
          </a:p>
          <a:p>
            <a:pPr marL="0" indent="0" algn="just">
              <a:buNone/>
            </a:pPr>
            <a:endParaRPr lang="en-US" dirty="0"/>
          </a:p>
          <a:p>
            <a:pPr algn="just"/>
            <a:r>
              <a:rPr lang="mk-MK" b="1" dirty="0"/>
              <a:t>Улогата на студентот Константин Миладинов во потврдата на митолошките теории на Фјодор Буслаев</a:t>
            </a:r>
            <a:r>
              <a:rPr lang="mk-MK" dirty="0"/>
              <a:t>  (песните за Свети Ѓорѓи и ламјата)</a:t>
            </a:r>
            <a:endParaRPr lang="en-US" dirty="0"/>
          </a:p>
          <a:p>
            <a:pPr marL="0" indent="0" algn="just">
              <a:buNone/>
            </a:pPr>
            <a:endParaRPr lang="en-US" dirty="0"/>
          </a:p>
          <a:p>
            <a:pPr algn="just"/>
            <a:r>
              <a:rPr lang="mk-MK" b="1" dirty="0"/>
              <a:t>Европскиот дух во македонската народна песна</a:t>
            </a:r>
            <a:r>
              <a:rPr lang="mk-MK" dirty="0"/>
              <a:t> (</a:t>
            </a:r>
            <a:r>
              <a:rPr lang="mk-MK" i="1" dirty="0"/>
              <a:t>Дотекол е матен Дунав</a:t>
            </a:r>
            <a:r>
              <a:rPr lang="mk-MK" dirty="0"/>
              <a:t>) </a:t>
            </a:r>
            <a:r>
              <a:rPr lang="mk-MK" b="1" dirty="0"/>
              <a:t>и во љубимите песни на Прличев</a:t>
            </a:r>
            <a:r>
              <a:rPr lang="mk-MK" dirty="0"/>
              <a:t> (</a:t>
            </a:r>
            <a:r>
              <a:rPr lang="mk-MK" i="1" dirty="0"/>
              <a:t>Вишничица род родила</a:t>
            </a:r>
            <a:r>
              <a:rPr lang="mk-MK" dirty="0"/>
              <a:t>)</a:t>
            </a:r>
            <a:endParaRPr lang="en-US" dirty="0"/>
          </a:p>
          <a:p>
            <a:pPr algn="just"/>
            <a:endParaRPr lang="en-US" dirty="0"/>
          </a:p>
        </p:txBody>
      </p:sp>
    </p:spTree>
    <p:extLst>
      <p:ext uri="{BB962C8B-B14F-4D97-AF65-F5344CB8AC3E}">
        <p14:creationId xmlns:p14="http://schemas.microsoft.com/office/powerpoint/2010/main" val="5248653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k-MK" b="1" dirty="0"/>
              <a:t>ПАРАДОКСИТЕ НА КОНСТАНТИН И ГРИГОР</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algn="just"/>
            <a:r>
              <a:rPr lang="mk-MK" dirty="0"/>
              <a:t>Прличев наспроти архимандритот Антонин и рускиот цар  (</a:t>
            </a:r>
            <a:r>
              <a:rPr lang="mk-MK" i="1" dirty="0"/>
              <a:t>Бога вишњаго да славим и честитаго царја</a:t>
            </a:r>
            <a:r>
              <a:rPr lang="mk-MK" dirty="0"/>
              <a:t>)</a:t>
            </a:r>
            <a:endParaRPr lang="en-US" dirty="0"/>
          </a:p>
          <a:p>
            <a:pPr algn="just"/>
            <a:endParaRPr lang="en-US" dirty="0"/>
          </a:p>
          <a:p>
            <a:r>
              <a:rPr lang="mk-MK" dirty="0"/>
              <a:t>Константин „Македонијата“ наспроти „пројугословенскиот“ Штросмаер</a:t>
            </a:r>
            <a:endParaRPr lang="en-US" dirty="0"/>
          </a:p>
          <a:p>
            <a:pPr marL="0" indent="0" algn="just">
              <a:buNone/>
            </a:pPr>
            <a:endParaRPr lang="en-US" dirty="0"/>
          </a:p>
          <a:p>
            <a:pPr algn="just"/>
            <a:r>
              <a:rPr lang="mk-MK" dirty="0"/>
              <a:t>Когнитивно-културолошки пристап кон концептот  ВИШ: </a:t>
            </a:r>
            <a:r>
              <a:rPr lang="mk-MK" i="1" dirty="0"/>
              <a:t>Бога вишњаго да славим и честитаго царја</a:t>
            </a:r>
            <a:r>
              <a:rPr lang="mk-MK" dirty="0"/>
              <a:t> наспроти </a:t>
            </a:r>
            <a:r>
              <a:rPr lang="mk-MK" i="1" dirty="0"/>
              <a:t>Вишничица род родила</a:t>
            </a:r>
            <a:r>
              <a:rPr lang="mk-MK" dirty="0"/>
              <a:t>)</a:t>
            </a:r>
            <a:endParaRPr lang="en-US" dirty="0"/>
          </a:p>
          <a:p>
            <a:endParaRPr lang="en-US" dirty="0"/>
          </a:p>
        </p:txBody>
      </p:sp>
    </p:spTree>
    <p:extLst>
      <p:ext uri="{BB962C8B-B14F-4D97-AF65-F5344CB8AC3E}">
        <p14:creationId xmlns:p14="http://schemas.microsoft.com/office/powerpoint/2010/main" val="13979638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k-MK" sz="3100" b="1" dirty="0"/>
              <a:t>ВОСПОСТАВУВАЊЕНА  КУЛТОТ НА МИЛАДИНОВЦИ НАСПРОТИ КУЛТОТ НА ГРИГОР ПРЛИЧЕВ</a:t>
            </a:r>
            <a:r>
              <a:rPr lang="en-US" sz="2000" dirty="0"/>
              <a:t/>
            </a:r>
            <a:br>
              <a:rPr lang="en-US" sz="2000" dirty="0"/>
            </a:br>
            <a:r>
              <a:rPr lang="mk-MK" sz="2000" b="1" dirty="0"/>
              <a:t> </a:t>
            </a:r>
            <a:r>
              <a:rPr lang="en-US" sz="2000" dirty="0"/>
              <a:t/>
            </a:r>
            <a:br>
              <a:rPr lang="en-US" sz="2000" dirty="0"/>
            </a:br>
            <a:endParaRPr lang="en-US" sz="2000" dirty="0"/>
          </a:p>
        </p:txBody>
      </p:sp>
      <p:sp>
        <p:nvSpPr>
          <p:cNvPr id="3" name="Content Placeholder 2"/>
          <p:cNvSpPr>
            <a:spLocks noGrp="1"/>
          </p:cNvSpPr>
          <p:nvPr>
            <p:ph idx="1"/>
          </p:nvPr>
        </p:nvSpPr>
        <p:spPr/>
        <p:txBody>
          <a:bodyPr/>
          <a:lstStyle/>
          <a:p>
            <a:pPr algn="just"/>
            <a:r>
              <a:rPr lang="mk-MK" dirty="0"/>
              <a:t>Григор Прличев го воспоставува култот кон браќата, Кочо Рацин пак го реафирмира култот кон Миладиновци</a:t>
            </a:r>
            <a:r>
              <a:rPr lang="mk-MK" dirty="0" smtClean="0"/>
              <a:t>.</a:t>
            </a:r>
          </a:p>
          <a:p>
            <a:pPr marL="0" indent="0" algn="just">
              <a:buNone/>
            </a:pPr>
            <a:endParaRPr lang="en-US" dirty="0"/>
          </a:p>
          <a:p>
            <a:pPr algn="just"/>
            <a:r>
              <a:rPr lang="mk-MK" dirty="0"/>
              <a:t>Култот кон Григора се создава уште при живе на поетот во солунската гимназија. </a:t>
            </a:r>
            <a:endParaRPr lang="en-US" dirty="0"/>
          </a:p>
          <a:p>
            <a:pPr marL="0" indent="0" algn="just">
              <a:buNone/>
            </a:pPr>
            <a:endParaRPr lang="en-US" dirty="0"/>
          </a:p>
        </p:txBody>
      </p:sp>
    </p:spTree>
    <p:extLst>
      <p:ext uri="{BB962C8B-B14F-4D97-AF65-F5344CB8AC3E}">
        <p14:creationId xmlns:p14="http://schemas.microsoft.com/office/powerpoint/2010/main" val="37163885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153400" cy="1600200"/>
          </a:xfrm>
        </p:spPr>
        <p:txBody>
          <a:bodyPr>
            <a:normAutofit fontScale="90000"/>
          </a:bodyPr>
          <a:lstStyle/>
          <a:p>
            <a:r>
              <a:rPr lang="mk-MK" dirty="0"/>
              <a:t>ТВОРЕЧКИ ПРИСТАПИ КОН ПРЕТХОДНИЦИТЕ</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mk-MK" dirty="0" smtClean="0"/>
              <a:t>     Теорија </a:t>
            </a:r>
            <a:r>
              <a:rPr lang="mk-MK" dirty="0"/>
              <a:t>на јазична матица (Кочо Рацин</a:t>
            </a:r>
            <a:r>
              <a:rPr lang="mk-MK" dirty="0" smtClean="0"/>
              <a:t>)</a:t>
            </a:r>
          </a:p>
          <a:p>
            <a:pPr marL="0" indent="0">
              <a:buNone/>
            </a:pPr>
            <a:endParaRPr lang="mk-MK" dirty="0"/>
          </a:p>
          <a:p>
            <a:r>
              <a:rPr lang="mk-MK" sz="2400" b="1" dirty="0"/>
              <a:t>Естетски пристап</a:t>
            </a:r>
            <a:r>
              <a:rPr lang="mk-MK" sz="2400" dirty="0"/>
              <a:t>:</a:t>
            </a:r>
            <a:endParaRPr lang="en-US" sz="2400" dirty="0"/>
          </a:p>
          <a:p>
            <a:pPr marL="0" indent="0">
              <a:buNone/>
            </a:pPr>
            <a:r>
              <a:rPr lang="mk-MK" sz="2400" dirty="0"/>
              <a:t> </a:t>
            </a:r>
            <a:endParaRPr lang="en-US" sz="2400" dirty="0"/>
          </a:p>
          <a:p>
            <a:r>
              <a:rPr lang="mk-MK" sz="2400" dirty="0"/>
              <a:t>Филолошка постапка заснована врз интуиција: вживување во ликот и делото на нашите претходници по перо и јазик. </a:t>
            </a:r>
            <a:endParaRPr lang="en-US" sz="2400" dirty="0"/>
          </a:p>
          <a:p>
            <a:pPr marL="0" indent="0">
              <a:buNone/>
            </a:pPr>
            <a:r>
              <a:rPr lang="mk-MK" sz="2400" dirty="0"/>
              <a:t> </a:t>
            </a:r>
            <a:endParaRPr lang="en-US" sz="2400" dirty="0"/>
          </a:p>
          <a:p>
            <a:r>
              <a:rPr lang="mk-MK" sz="2400" b="1" dirty="0"/>
              <a:t>Структуралистички пристап</a:t>
            </a:r>
            <a:r>
              <a:rPr lang="mk-MK" sz="2400" dirty="0"/>
              <a:t>: </a:t>
            </a:r>
            <a:endParaRPr lang="en-US" sz="2400" dirty="0"/>
          </a:p>
          <a:p>
            <a:pPr marL="0" indent="0">
              <a:buNone/>
            </a:pPr>
            <a:r>
              <a:rPr lang="mk-MK" sz="2400" dirty="0"/>
              <a:t> </a:t>
            </a:r>
            <a:endParaRPr lang="en-US" sz="2400" dirty="0"/>
          </a:p>
          <a:p>
            <a:pPr algn="just"/>
            <a:r>
              <a:rPr lang="mk-MK" sz="2400" dirty="0"/>
              <a:t>Лингвистичка постапка заснована врз структурен метод: вмрежување во систем од вредности  на значајни личности и дела од македонската (и пошироко: општословенската, општобалканската и европската) културна историја) врз значајни признаци </a:t>
            </a:r>
            <a:endParaRPr lang="en-US" sz="2400" dirty="0"/>
          </a:p>
          <a:p>
            <a:pPr marL="0" indent="0">
              <a:buNone/>
            </a:pPr>
            <a:endParaRPr lang="en-US" sz="2400" dirty="0"/>
          </a:p>
          <a:p>
            <a:pPr marL="0" indent="0">
              <a:buNone/>
            </a:pPr>
            <a:endParaRPr lang="en-US" dirty="0"/>
          </a:p>
        </p:txBody>
      </p:sp>
    </p:spTree>
    <p:extLst>
      <p:ext uri="{BB962C8B-B14F-4D97-AF65-F5344CB8AC3E}">
        <p14:creationId xmlns:p14="http://schemas.microsoft.com/office/powerpoint/2010/main" val="3681699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k-MK" sz="2800" b="1" dirty="0"/>
              <a:t>БИОГРАФИЗМОТ КАКО РАМКА ЗА </a:t>
            </a:r>
            <a:r>
              <a:rPr lang="mk-MK" sz="2800" b="1" dirty="0" smtClean="0"/>
              <a:t>ВМРЕЖУВАЊЕ ЛИЧНОСТИ </a:t>
            </a:r>
            <a:r>
              <a:rPr lang="mk-MK" sz="2800" b="1" dirty="0"/>
              <a:t>ВО </a:t>
            </a:r>
            <a:r>
              <a:rPr lang="mk-MK" sz="2800" b="1" dirty="0" smtClean="0"/>
              <a:t>СИСТЕМИ НА ОПШТЕСТВА И КУЛТУРИ</a:t>
            </a:r>
            <a:r>
              <a:rPr lang="en-US" sz="2800" dirty="0"/>
              <a:t/>
            </a:r>
            <a:br>
              <a:rPr lang="en-US" sz="2800" dirty="0"/>
            </a:br>
            <a:endParaRPr lang="en-US" sz="2800" dirty="0"/>
          </a:p>
        </p:txBody>
      </p:sp>
      <p:sp>
        <p:nvSpPr>
          <p:cNvPr id="3" name="Content Placeholder 2"/>
          <p:cNvSpPr>
            <a:spLocks noGrp="1"/>
          </p:cNvSpPr>
          <p:nvPr>
            <p:ph idx="1"/>
          </p:nvPr>
        </p:nvSpPr>
        <p:spPr>
          <a:xfrm>
            <a:off x="457200" y="1295400"/>
            <a:ext cx="7620000" cy="5105400"/>
          </a:xfrm>
        </p:spPr>
        <p:txBody>
          <a:bodyPr>
            <a:normAutofit fontScale="77500" lnSpcReduction="20000"/>
          </a:bodyPr>
          <a:lstStyle/>
          <a:p>
            <a:pPr marL="0" indent="0">
              <a:buNone/>
            </a:pPr>
            <a:r>
              <a:rPr lang="mk-MK" b="1" dirty="0" smtClean="0"/>
              <a:t>  Григор </a:t>
            </a:r>
            <a:r>
              <a:rPr lang="mk-MK" b="1" dirty="0"/>
              <a:t>Прличев и Константин Миладинов</a:t>
            </a:r>
            <a:r>
              <a:rPr lang="mk-MK" dirty="0" smtClean="0"/>
              <a:t>:</a:t>
            </a:r>
          </a:p>
          <a:p>
            <a:pPr marL="0" indent="0">
              <a:buNone/>
            </a:pPr>
            <a:endParaRPr lang="mk-MK" dirty="0"/>
          </a:p>
          <a:p>
            <a:pPr algn="just"/>
            <a:r>
              <a:rPr lang="mk-MK" sz="2800" dirty="0"/>
              <a:t>Почетни точки: момент на фактичко </a:t>
            </a:r>
            <a:r>
              <a:rPr lang="mk-MK" sz="2800" dirty="0" smtClean="0"/>
              <a:t>посреќавање </a:t>
            </a:r>
            <a:r>
              <a:rPr lang="mk-MK" sz="2800" dirty="0"/>
              <a:t>во просторот и времето, момент на вистинска средба, момент на разидување, момент на духовно надоврзување. </a:t>
            </a:r>
            <a:endParaRPr lang="en-US" sz="2800" dirty="0"/>
          </a:p>
          <a:p>
            <a:pPr marL="0" indent="0">
              <a:buNone/>
            </a:pPr>
            <a:endParaRPr lang="en-US" sz="2800" dirty="0"/>
          </a:p>
          <a:p>
            <a:pPr lvl="0" algn="just"/>
            <a:r>
              <a:rPr lang="mk-MK" sz="2800" dirty="0"/>
              <a:t>Родени во иста година, двајцата се ученици во школата на на Димитрија Миладинов и приврзаници на неговото учење (Сп. Партениј Зографски: Учи напред книга на свој јазик, после ако имаш време, учи и на други јазици</a:t>
            </a:r>
            <a:r>
              <a:rPr lang="mk-MK" sz="2800" dirty="0" smtClean="0"/>
              <a:t>.</a:t>
            </a:r>
            <a:r>
              <a:rPr lang="mk-MK" sz="2800" dirty="0" smtClean="0"/>
              <a:t>)</a:t>
            </a:r>
            <a:endParaRPr lang="en-US" sz="2800" dirty="0"/>
          </a:p>
          <a:p>
            <a:pPr lvl="0" algn="just"/>
            <a:r>
              <a:rPr lang="mk-MK" sz="2800" dirty="0"/>
              <a:t>Меѓу Димитрија и Григор  доаѓа до извесни несогласувања, поради несовпаѓање на нивните карактери. </a:t>
            </a:r>
            <a:endParaRPr lang="en-US" sz="2800" dirty="0"/>
          </a:p>
          <a:p>
            <a:pPr lvl="0" algn="just"/>
            <a:r>
              <a:rPr lang="mk-MK" sz="2800" dirty="0"/>
              <a:t>По смртта на браќата Миладиновци, поддржувајќи го култот кон нив,  Прличев го продолжува нивното дело.</a:t>
            </a:r>
            <a:endParaRPr lang="en-US" sz="2800" dirty="0"/>
          </a:p>
          <a:p>
            <a:pPr marL="0" indent="0">
              <a:buNone/>
            </a:pPr>
            <a:r>
              <a:rPr lang="mk-MK" sz="2800" dirty="0"/>
              <a:t> </a:t>
            </a:r>
            <a:endParaRPr lang="en-US" sz="2800" dirty="0"/>
          </a:p>
          <a:p>
            <a:pPr marL="0" indent="0">
              <a:buNone/>
            </a:pPr>
            <a:endParaRPr lang="en-US" sz="2800" dirty="0"/>
          </a:p>
          <a:p>
            <a:pPr marL="0" indent="0">
              <a:buNone/>
            </a:pPr>
            <a:endParaRPr lang="en-US" dirty="0"/>
          </a:p>
        </p:txBody>
      </p:sp>
    </p:spTree>
    <p:extLst>
      <p:ext uri="{BB962C8B-B14F-4D97-AF65-F5344CB8AC3E}">
        <p14:creationId xmlns:p14="http://schemas.microsoft.com/office/powerpoint/2010/main" val="18895543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mk-MK" dirty="0"/>
              <a:t>ДЕТАЛИЗАЦИЈА</a:t>
            </a:r>
            <a:r>
              <a:rPr lang="en-US" dirty="0"/>
              <a:t/>
            </a:r>
            <a:br>
              <a:rPr lang="en-US" dirty="0"/>
            </a:br>
            <a:endParaRPr lang="en-US" dirty="0"/>
          </a:p>
        </p:txBody>
      </p:sp>
      <p:sp>
        <p:nvSpPr>
          <p:cNvPr id="3" name="Content Placeholder 2"/>
          <p:cNvSpPr>
            <a:spLocks noGrp="1"/>
          </p:cNvSpPr>
          <p:nvPr>
            <p:ph idx="1"/>
          </p:nvPr>
        </p:nvSpPr>
        <p:spPr>
          <a:xfrm>
            <a:off x="457200" y="990600"/>
            <a:ext cx="8229600" cy="5135563"/>
          </a:xfrm>
        </p:spPr>
        <p:txBody>
          <a:bodyPr>
            <a:normAutofit fontScale="62500" lnSpcReduction="20000"/>
          </a:bodyPr>
          <a:lstStyle/>
          <a:p>
            <a:pPr lvl="0" algn="just"/>
            <a:r>
              <a:rPr lang="mk-MK" sz="2800" dirty="0"/>
              <a:t>Г. Прличев и Константин Миладинов се родени во иста година (1830). </a:t>
            </a:r>
            <a:endParaRPr lang="mk-MK" sz="2800" dirty="0" smtClean="0"/>
          </a:p>
          <a:p>
            <a:pPr marL="0" lvl="0" indent="0" algn="just">
              <a:buNone/>
            </a:pPr>
            <a:endParaRPr lang="en-US" sz="2800" dirty="0"/>
          </a:p>
          <a:p>
            <a:pPr algn="just"/>
            <a:r>
              <a:rPr lang="mk-MK" sz="2800" dirty="0"/>
              <a:t>Во годината кога Србија стекнува целосна автономија, а Грција станува кралство. Македонија и Бугарија делат иста судбина.</a:t>
            </a:r>
            <a:endParaRPr lang="en-US" sz="2800" dirty="0"/>
          </a:p>
          <a:p>
            <a:pPr marL="0" indent="0" algn="just">
              <a:buNone/>
            </a:pPr>
            <a:endParaRPr lang="en-US" sz="2800" dirty="0"/>
          </a:p>
          <a:p>
            <a:pPr lvl="0" algn="just"/>
            <a:r>
              <a:rPr lang="mk-MK" sz="2800" dirty="0"/>
              <a:t>Двајцата се ученици на Димитрија Миладинов. Прличев му бил ученик во охридскиот период од 1842 до 1846. На Константин, пак, слободно можеме да кажеме, во текот на сето негово основно образование, но и понатаму. </a:t>
            </a:r>
            <a:endParaRPr lang="en-US" sz="2800" dirty="0"/>
          </a:p>
          <a:p>
            <a:pPr marL="0" indent="0" algn="just">
              <a:buNone/>
            </a:pPr>
            <a:endParaRPr lang="en-US" sz="2800" dirty="0"/>
          </a:p>
          <a:p>
            <a:pPr lvl="0" algn="just"/>
            <a:r>
              <a:rPr lang="mk-MK" sz="2800" dirty="0"/>
              <a:t>Заминуваат во исто време (или заедно?) за Атина во 1849 г. на универзитет. </a:t>
            </a:r>
            <a:endParaRPr lang="en-US" sz="2800" dirty="0"/>
          </a:p>
          <a:p>
            <a:pPr algn="just"/>
            <a:endParaRPr lang="en-US" sz="2800" dirty="0"/>
          </a:p>
          <a:p>
            <a:pPr lvl="0" algn="just"/>
            <a:r>
              <a:rPr lang="mk-MK" sz="2800" dirty="0"/>
              <a:t>Поводи за можно несогласување меѓу Димитрија и Григор се „доброто друштво“, и покрај воздржаноста на „избувливиот“ Прличев, особено околу учителското место во село Магарево (местото го добива три за три Константин од 52 до 56 г.), а причината е незаложбата и непосредувањето на Димитрија за евентуално испраќање на Григора во Русија. </a:t>
            </a:r>
            <a:endParaRPr lang="mk-MK" sz="2800" dirty="0" smtClean="0"/>
          </a:p>
          <a:p>
            <a:pPr marL="0" lvl="0" indent="0" algn="just">
              <a:buNone/>
            </a:pPr>
            <a:endParaRPr lang="en-US" sz="2800" dirty="0"/>
          </a:p>
          <a:p>
            <a:pPr lvl="0" algn="just"/>
            <a:r>
              <a:rPr lang="mk-MK" sz="3200" dirty="0"/>
              <a:t> Кога К. заминува за Русија, Прличев... останува во </a:t>
            </a:r>
            <a:r>
              <a:rPr lang="mk-MK" sz="3200" dirty="0" smtClean="0"/>
              <a:t>Охрид.</a:t>
            </a:r>
            <a:endParaRPr lang="en-US" sz="3200" dirty="0"/>
          </a:p>
          <a:p>
            <a:pPr marL="114300" indent="0">
              <a:buNone/>
            </a:pPr>
            <a:endParaRPr lang="en-US" sz="3200" dirty="0"/>
          </a:p>
          <a:p>
            <a:pPr marL="0" indent="0">
              <a:buNone/>
            </a:pPr>
            <a:endParaRPr lang="en-US" sz="2800" dirty="0"/>
          </a:p>
        </p:txBody>
      </p:sp>
    </p:spTree>
    <p:extLst>
      <p:ext uri="{BB962C8B-B14F-4D97-AF65-F5344CB8AC3E}">
        <p14:creationId xmlns:p14="http://schemas.microsoft.com/office/powerpoint/2010/main" val="19985853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2400" dirty="0"/>
              <a:t>Животниот круг на Прличев наспроти животната отсечка на Константин</a:t>
            </a:r>
            <a:endParaRPr lang="en-US" sz="2400" dirty="0"/>
          </a:p>
        </p:txBody>
      </p:sp>
      <p:sp>
        <p:nvSpPr>
          <p:cNvPr id="3" name="Content Placeholder 2"/>
          <p:cNvSpPr>
            <a:spLocks noGrp="1"/>
          </p:cNvSpPr>
          <p:nvPr>
            <p:ph idx="1"/>
          </p:nvPr>
        </p:nvSpPr>
        <p:spPr/>
        <p:txBody>
          <a:bodyPr>
            <a:normAutofit fontScale="70000" lnSpcReduction="20000"/>
          </a:bodyPr>
          <a:lstStyle/>
          <a:p>
            <a:pPr algn="just"/>
            <a:r>
              <a:rPr lang="mk-MK" sz="2800" dirty="0"/>
              <a:t>Прличев: Охрид (1830) – </a:t>
            </a:r>
            <a:r>
              <a:rPr lang="mk-MK" sz="2800" dirty="0" smtClean="0"/>
              <a:t>Тирана (</a:t>
            </a:r>
            <a:r>
              <a:rPr lang="mk-MK" sz="2800" dirty="0"/>
              <a:t>1848) ‒ Атина (1849)  </a:t>
            </a:r>
            <a:r>
              <a:rPr lang="mk-MK" sz="2800" dirty="0" smtClean="0"/>
              <a:t>   – Белица  </a:t>
            </a:r>
            <a:r>
              <a:rPr lang="mk-MK" sz="2800" dirty="0"/>
              <a:t>(1850-1852) </a:t>
            </a:r>
            <a:r>
              <a:rPr lang="mk-MK" sz="2800" dirty="0" smtClean="0"/>
              <a:t>‒ Прилеп </a:t>
            </a:r>
            <a:r>
              <a:rPr lang="mk-MK" sz="2800" dirty="0"/>
              <a:t>(1853)  –  Охрид (1853-1859</a:t>
            </a:r>
            <a:r>
              <a:rPr lang="mk-MK" sz="2800" dirty="0" smtClean="0"/>
              <a:t>) - </a:t>
            </a:r>
            <a:r>
              <a:rPr lang="mk-MK" sz="2800" dirty="0"/>
              <a:t>Атина (1859-1962))  – Охрид (</a:t>
            </a:r>
            <a:r>
              <a:rPr lang="mk-MK" sz="2800" dirty="0" smtClean="0"/>
              <a:t>1862-1868) </a:t>
            </a:r>
            <a:r>
              <a:rPr lang="mk-MK" sz="2800" dirty="0"/>
              <a:t>– Цариград (1868)  – Дебар – Струга (1877) – Габрово (1877) ‒ Софија (1880) – Битола (1881) – Охрид (1883) Солун (1883-1890) – Охрид (</a:t>
            </a:r>
            <a:r>
              <a:rPr lang="mk-MK" sz="2800" dirty="0" smtClean="0"/>
              <a:t>1890 - </a:t>
            </a:r>
            <a:r>
              <a:rPr lang="mk-MK" sz="2800" dirty="0"/>
              <a:t>јануари </a:t>
            </a:r>
            <a:r>
              <a:rPr lang="mk-MK" sz="2800" dirty="0" smtClean="0"/>
              <a:t>1893</a:t>
            </a:r>
            <a:r>
              <a:rPr lang="mk-MK" sz="2800" dirty="0"/>
              <a:t>)</a:t>
            </a:r>
            <a:endParaRPr lang="en-US" sz="2800" dirty="0"/>
          </a:p>
          <a:p>
            <a:pPr marL="0" indent="0" algn="just">
              <a:buNone/>
            </a:pPr>
            <a:endParaRPr lang="en-US" sz="2800" dirty="0"/>
          </a:p>
          <a:p>
            <a:pPr algn="just"/>
            <a:r>
              <a:rPr lang="mk-MK" sz="2800" dirty="0"/>
              <a:t>Животниот пат на Прличев започнува во Охрид и завршува во Охрид. Во Охрид го поминува и поголемиот дел од својот живот. И најважните настани од животот му се поврзани со Охрид</a:t>
            </a:r>
            <a:endParaRPr lang="en-US" sz="2800" dirty="0"/>
          </a:p>
          <a:p>
            <a:pPr marL="0" indent="0" algn="just">
              <a:buNone/>
            </a:pPr>
            <a:endParaRPr lang="en-US" sz="2800" dirty="0"/>
          </a:p>
          <a:p>
            <a:pPr algn="just"/>
            <a:r>
              <a:rPr lang="mk-MK" sz="2800" dirty="0"/>
              <a:t>Константин: Струга (1830) – Свети Наум – Јанина (1844-1847) – Атина (1949-1952) – Света Гора (лето  1952)  Магарево ‒ (</a:t>
            </a:r>
            <a:r>
              <a:rPr lang="mk-MK" sz="2800" dirty="0" smtClean="0"/>
              <a:t>1852-1856</a:t>
            </a:r>
            <a:r>
              <a:rPr lang="mk-MK" sz="2800" dirty="0"/>
              <a:t>)  ‒ Одеса (ноември 1956) – Минино (до август 1857) – Москва (1857/58 до јули 1860) – Виена – Загреб  (јануари 1861) – Сремски Карловци – Белград – Стамбол (јануари </a:t>
            </a:r>
            <a:r>
              <a:rPr lang="mk-MK" sz="2800" dirty="0" smtClean="0"/>
              <a:t>1862</a:t>
            </a:r>
            <a:r>
              <a:rPr lang="mk-MK" sz="2800" dirty="0"/>
              <a:t>)</a:t>
            </a:r>
            <a:endParaRPr lang="en-US" sz="2800" dirty="0"/>
          </a:p>
          <a:p>
            <a:pPr marL="0" indent="0" algn="just">
              <a:buNone/>
            </a:pPr>
            <a:endParaRPr lang="en-US" sz="2800" dirty="0"/>
          </a:p>
        </p:txBody>
      </p:sp>
    </p:spTree>
    <p:extLst>
      <p:ext uri="{BB962C8B-B14F-4D97-AF65-F5344CB8AC3E}">
        <p14:creationId xmlns:p14="http://schemas.microsoft.com/office/powerpoint/2010/main" val="20045115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fontScale="90000"/>
          </a:bodyPr>
          <a:lstStyle/>
          <a:p>
            <a:r>
              <a:rPr lang="mk-MK" b="1" dirty="0"/>
              <a:t>Образованост</a:t>
            </a:r>
            <a:r>
              <a:rPr lang="en-US" dirty="0"/>
              <a:t/>
            </a:r>
            <a:br>
              <a:rPr lang="en-US" dirty="0"/>
            </a:br>
            <a:r>
              <a:rPr lang="mk-MK" dirty="0"/>
              <a:t> </a:t>
            </a:r>
            <a:r>
              <a:rPr lang="en-US" dirty="0"/>
              <a:t/>
            </a:r>
            <a:br>
              <a:rPr lang="en-US" dirty="0"/>
            </a:br>
            <a:endParaRPr lang="en-US" dirty="0"/>
          </a:p>
        </p:txBody>
      </p:sp>
      <p:sp>
        <p:nvSpPr>
          <p:cNvPr id="3" name="Content Placeholder 2"/>
          <p:cNvSpPr>
            <a:spLocks noGrp="1"/>
          </p:cNvSpPr>
          <p:nvPr>
            <p:ph idx="1"/>
          </p:nvPr>
        </p:nvSpPr>
        <p:spPr>
          <a:xfrm>
            <a:off x="457200" y="990600"/>
            <a:ext cx="8229600" cy="5486400"/>
          </a:xfrm>
        </p:spPr>
        <p:txBody>
          <a:bodyPr>
            <a:normAutofit fontScale="92500" lnSpcReduction="10000"/>
          </a:bodyPr>
          <a:lstStyle/>
          <a:p>
            <a:pPr algn="just"/>
            <a:r>
              <a:rPr lang="mk-MK" sz="2800" dirty="0"/>
              <a:t>Прличев е творечка личност со широк опсег на знаења од различни области (литература, филозофија, политика), и со разновидно творештво: од песни со политички карактер до автобиографија со критички поглед кон општествената стварност.  </a:t>
            </a:r>
            <a:endParaRPr lang="en-US" sz="2800" dirty="0"/>
          </a:p>
          <a:p>
            <a:pPr algn="just"/>
            <a:r>
              <a:rPr lang="mk-MK" sz="2800" dirty="0"/>
              <a:t>Константин е филолог израснат врз најдобрите класични и славистички традиции, но сиот свој живот му е верен на родниот јазик и на една единствена цел: објавување на зборникот, по секоја цена.</a:t>
            </a:r>
            <a:endParaRPr lang="en-US" sz="2800" dirty="0"/>
          </a:p>
          <a:p>
            <a:pPr algn="just"/>
            <a:r>
              <a:rPr lang="mk-MK" sz="2800" dirty="0" smtClean="0"/>
              <a:t>Митот </a:t>
            </a:r>
            <a:r>
              <a:rPr lang="mk-MK" sz="2800" dirty="0"/>
              <a:t>за </a:t>
            </a:r>
            <a:r>
              <a:rPr lang="mk-MK" sz="2800" dirty="0" smtClean="0"/>
              <a:t>браќата, освестено и свесно, </a:t>
            </a:r>
            <a:r>
              <a:rPr lang="mk-MK" sz="2800" dirty="0"/>
              <a:t>го почнува Прличев. Причина да се врати дома... </a:t>
            </a:r>
            <a:endParaRPr lang="en-US" sz="2800" dirty="0"/>
          </a:p>
          <a:p>
            <a:pPr algn="just"/>
            <a:r>
              <a:rPr lang="mk-MK" sz="2800" dirty="0" smtClean="0"/>
              <a:t>Време </a:t>
            </a:r>
            <a:r>
              <a:rPr lang="mk-MK" sz="2800" dirty="0"/>
              <a:t>на немири во Грција кои доведуваат до симнување на Отон Први од тронот.</a:t>
            </a:r>
            <a:endParaRPr lang="en-US" sz="2800" dirty="0"/>
          </a:p>
          <a:p>
            <a:pPr marL="0" indent="0">
              <a:buNone/>
            </a:pPr>
            <a:r>
              <a:rPr lang="mk-MK" sz="2800" dirty="0"/>
              <a:t> </a:t>
            </a:r>
            <a:endParaRPr lang="en-US" sz="2800" dirty="0"/>
          </a:p>
          <a:p>
            <a:endParaRPr lang="en-US" sz="2800" dirty="0"/>
          </a:p>
          <a:p>
            <a:pPr marL="0" indent="0">
              <a:buNone/>
            </a:pPr>
            <a:endParaRPr lang="en-US" sz="2800" dirty="0"/>
          </a:p>
        </p:txBody>
      </p:sp>
    </p:spTree>
    <p:extLst>
      <p:ext uri="{BB962C8B-B14F-4D97-AF65-F5344CB8AC3E}">
        <p14:creationId xmlns:p14="http://schemas.microsoft.com/office/powerpoint/2010/main" val="22894940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k-MK" b="1" dirty="0"/>
              <a:t>ПОВЕЌЕЈАЗИЧНОСТА НА ГРИГОР И КОНСТАНТИН</a:t>
            </a:r>
            <a:endParaRPr lang="en-US" dirty="0"/>
          </a:p>
        </p:txBody>
      </p:sp>
      <p:sp>
        <p:nvSpPr>
          <p:cNvPr id="3" name="Content Placeholder 2"/>
          <p:cNvSpPr>
            <a:spLocks noGrp="1"/>
          </p:cNvSpPr>
          <p:nvPr>
            <p:ph idx="1"/>
          </p:nvPr>
        </p:nvSpPr>
        <p:spPr/>
        <p:txBody>
          <a:bodyPr>
            <a:normAutofit fontScale="62500" lnSpcReduction="20000"/>
          </a:bodyPr>
          <a:lstStyle/>
          <a:p>
            <a:pPr algn="just"/>
            <a:r>
              <a:rPr lang="mk-MK" sz="2800" dirty="0"/>
              <a:t>Мајкин јазик: македонски</a:t>
            </a:r>
            <a:endParaRPr lang="en-US" sz="2800" dirty="0"/>
          </a:p>
          <a:p>
            <a:pPr marL="0" indent="0" algn="just">
              <a:buNone/>
            </a:pPr>
            <a:endParaRPr lang="en-US" sz="2800" dirty="0"/>
          </a:p>
          <a:p>
            <a:pPr algn="just"/>
            <a:r>
              <a:rPr lang="mk-MK" sz="2800" dirty="0"/>
              <a:t>Прличев (полиглот во вистинска смисла): грчки, влашки, албански, турски, италијански, француски; слабо владеење бугарски, слободно зборувал руски.</a:t>
            </a:r>
            <a:endParaRPr lang="en-US" sz="2800" dirty="0"/>
          </a:p>
          <a:p>
            <a:pPr algn="just"/>
            <a:r>
              <a:rPr lang="mk-MK" sz="2800" dirty="0"/>
              <a:t>Објективно, К. Миладинов можел и требал подобро да го владее грчкиот, барем до 1956, но немаме податоци дека творел.</a:t>
            </a:r>
            <a:endParaRPr lang="en-US" sz="2800" dirty="0"/>
          </a:p>
          <a:p>
            <a:pPr algn="just"/>
            <a:r>
              <a:rPr lang="mk-MK" sz="2800" dirty="0"/>
              <a:t>К. Миладинов, бездруго, одлично го владеел рускиот, а имал можност да го совлада и бугарскиот (во Москва) и хрватскиот / српскиот.</a:t>
            </a:r>
            <a:endParaRPr lang="en-US" sz="2800" dirty="0"/>
          </a:p>
          <a:p>
            <a:pPr marL="0" indent="0" algn="just">
              <a:buNone/>
            </a:pPr>
            <a:endParaRPr lang="en-US" sz="2800" dirty="0"/>
          </a:p>
          <a:p>
            <a:pPr algn="just"/>
            <a:r>
              <a:rPr lang="mk-MK" sz="2800" dirty="0"/>
              <a:t>Јазици на творење: </a:t>
            </a:r>
            <a:endParaRPr lang="en-US" sz="2800" dirty="0"/>
          </a:p>
          <a:p>
            <a:pPr algn="just"/>
            <a:r>
              <a:rPr lang="mk-MK" sz="2800" dirty="0"/>
              <a:t>Прличев: грчки, македонски народен јазик, општословенско есперанто засновано врз охридскиот говор, мешан македонско-бугарски-руски</a:t>
            </a:r>
            <a:endParaRPr lang="en-US" sz="2800" dirty="0"/>
          </a:p>
          <a:p>
            <a:pPr marL="0" indent="0" algn="just">
              <a:buNone/>
            </a:pPr>
            <a:endParaRPr lang="en-US" sz="2800" dirty="0"/>
          </a:p>
          <a:p>
            <a:pPr algn="just"/>
            <a:r>
              <a:rPr lang="mk-MK" sz="2800" dirty="0"/>
              <a:t>Константин: македонски народен јазик (на рамниште на препознатлив идиостил)</a:t>
            </a:r>
            <a:endParaRPr lang="en-US" sz="2800" dirty="0"/>
          </a:p>
          <a:p>
            <a:pPr marL="0" indent="0" algn="just">
              <a:buNone/>
            </a:pPr>
            <a:endParaRPr lang="en-US" sz="2800" dirty="0"/>
          </a:p>
        </p:txBody>
      </p:sp>
    </p:spTree>
    <p:extLst>
      <p:ext uri="{BB962C8B-B14F-4D97-AF65-F5344CB8AC3E}">
        <p14:creationId xmlns:p14="http://schemas.microsoft.com/office/powerpoint/2010/main" val="3111558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pPr algn="just"/>
            <a:r>
              <a:rPr lang="mk-MK" dirty="0"/>
              <a:t>Отворени теми: </a:t>
            </a:r>
            <a:endParaRPr lang="mk-MK" dirty="0" smtClean="0"/>
          </a:p>
          <a:p>
            <a:pPr marL="0" indent="0" algn="just">
              <a:buNone/>
            </a:pPr>
            <a:endParaRPr lang="en-US" dirty="0"/>
          </a:p>
          <a:p>
            <a:pPr algn="just"/>
            <a:r>
              <a:rPr lang="mk-MK" dirty="0"/>
              <a:t>Григор во контекст на македонските преродбеници кои твореле  и на грчки јазик. (Македонската преродбенска епистоларија)</a:t>
            </a:r>
            <a:endParaRPr lang="en-US" dirty="0"/>
          </a:p>
          <a:p>
            <a:pPr marL="0" indent="0" algn="just">
              <a:buNone/>
            </a:pPr>
            <a:endParaRPr lang="en-US" dirty="0"/>
          </a:p>
          <a:p>
            <a:pPr algn="just"/>
            <a:r>
              <a:rPr lang="mk-MK" dirty="0"/>
              <a:t>Константин. како преведувач. Зошто Константин, а не некој друг го превел делото на  Јоан </a:t>
            </a:r>
            <a:r>
              <a:rPr lang="mk-MK" dirty="0" smtClean="0"/>
              <a:t>Флеров</a:t>
            </a:r>
          </a:p>
          <a:p>
            <a:pPr algn="just"/>
            <a:endParaRPr lang="en-US" dirty="0"/>
          </a:p>
          <a:p>
            <a:pPr algn="just"/>
            <a:r>
              <a:rPr lang="mk-MK" dirty="0"/>
              <a:t> </a:t>
            </a:r>
            <a:r>
              <a:rPr lang="mk-MK" dirty="0" smtClean="0"/>
              <a:t>Религиозно-политичките </a:t>
            </a:r>
            <a:r>
              <a:rPr lang="mk-MK" dirty="0"/>
              <a:t>околности во кои е создаван „Сердарот“ и „Зборникот“, како и песните на </a:t>
            </a:r>
            <a:r>
              <a:rPr lang="mk-MK" dirty="0" smtClean="0"/>
              <a:t>Константин</a:t>
            </a:r>
            <a:endParaRPr lang="en-US" dirty="0"/>
          </a:p>
          <a:p>
            <a:pPr marL="0" indent="0" algn="just">
              <a:buNone/>
            </a:pPr>
            <a:endParaRPr lang="en-US" dirty="0"/>
          </a:p>
          <a:p>
            <a:pPr algn="just"/>
            <a:r>
              <a:rPr lang="mk-MK" dirty="0"/>
              <a:t>Односот кон </a:t>
            </a:r>
            <a:r>
              <a:rPr lang="mk-MK" dirty="0" smtClean="0"/>
              <a:t>анонимноста </a:t>
            </a:r>
            <a:r>
              <a:rPr lang="mk-MK" dirty="0"/>
              <a:t>на текстовите (Григор: конкурсниот услов: Г.П., мартолозот. </a:t>
            </a:r>
            <a:endParaRPr lang="en-US" dirty="0"/>
          </a:p>
          <a:p>
            <a:pPr algn="just"/>
            <a:r>
              <a:rPr lang="mk-MK" dirty="0"/>
              <a:t>Песните на Константин објавени </a:t>
            </a:r>
            <a:r>
              <a:rPr lang="mk-MK" dirty="0" smtClean="0"/>
              <a:t>во „Блгарски Книжици“ и во „Дунавски </a:t>
            </a:r>
            <a:r>
              <a:rPr lang="mk-MK" dirty="0"/>
              <a:t>лебед“ се непотпишани</a:t>
            </a:r>
            <a:endParaRPr lang="en-US" dirty="0"/>
          </a:p>
          <a:p>
            <a:endParaRPr lang="en-US" dirty="0"/>
          </a:p>
        </p:txBody>
      </p:sp>
    </p:spTree>
    <p:extLst>
      <p:ext uri="{BB962C8B-B14F-4D97-AF65-F5344CB8AC3E}">
        <p14:creationId xmlns:p14="http://schemas.microsoft.com/office/powerpoint/2010/main" val="11687975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k-MK" b="1" dirty="0"/>
              <a:t>РЕЛИГИОЗНОСТА НА ГРИГОР И КОНСТАНТИН</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pPr algn="just"/>
            <a:r>
              <a:rPr lang="mk-MK" dirty="0"/>
              <a:t>Прличев меѓу грчката и бугарската црква</a:t>
            </a:r>
            <a:endParaRPr lang="en-US" dirty="0"/>
          </a:p>
          <a:p>
            <a:pPr marL="0" indent="0" algn="just">
              <a:buNone/>
            </a:pPr>
            <a:endParaRPr lang="en-US" dirty="0"/>
          </a:p>
          <a:p>
            <a:pPr algn="just"/>
            <a:r>
              <a:rPr lang="mk-MK" dirty="0"/>
              <a:t>Клучни теми</a:t>
            </a:r>
            <a:r>
              <a:rPr lang="mk-MK" dirty="0" smtClean="0"/>
              <a:t>:</a:t>
            </a:r>
          </a:p>
          <a:p>
            <a:pPr marL="0" indent="0" algn="just">
              <a:buNone/>
            </a:pPr>
            <a:endParaRPr lang="en-US" dirty="0"/>
          </a:p>
          <a:p>
            <a:pPr algn="just"/>
            <a:r>
              <a:rPr lang="mk-MK" b="1" dirty="0"/>
              <a:t>Контекстот на Прличев</a:t>
            </a:r>
            <a:r>
              <a:rPr lang="mk-MK" dirty="0"/>
              <a:t>:  Како борците против грчката патријаршија станаа борци против егзархијата, и како борците против егзархијата станаа македонски револуционери? </a:t>
            </a:r>
            <a:endParaRPr lang="en-US" dirty="0"/>
          </a:p>
          <a:p>
            <a:pPr algn="just"/>
            <a:r>
              <a:rPr lang="mk-MK" dirty="0"/>
              <a:t>(Прличев ‒ охридскиот џган: </a:t>
            </a:r>
            <a:r>
              <a:rPr lang="mk-MK" i="1" dirty="0"/>
              <a:t>Стефанија поп Димитриев Владиков</a:t>
            </a:r>
            <a:r>
              <a:rPr lang="mk-MK" dirty="0"/>
              <a:t>, </a:t>
            </a:r>
            <a:r>
              <a:rPr lang="mk-MK" i="1" dirty="0"/>
              <a:t>Манчев</a:t>
            </a:r>
            <a:r>
              <a:rPr lang="mk-MK" dirty="0"/>
              <a:t> ‒ охридскиот заговор: </a:t>
            </a:r>
            <a:r>
              <a:rPr lang="mk-MK" i="1" dirty="0"/>
              <a:t>Христо Узунов</a:t>
            </a:r>
            <a:r>
              <a:rPr lang="mk-MK" dirty="0"/>
              <a:t>, </a:t>
            </a:r>
            <a:r>
              <a:rPr lang="mk-MK" i="1" dirty="0"/>
              <a:t>Христо Момир</a:t>
            </a:r>
            <a:r>
              <a:rPr lang="mk-MK" dirty="0"/>
              <a:t> ‒ македонската револуционерна борба (</a:t>
            </a:r>
            <a:r>
              <a:rPr lang="mk-MK" i="1" dirty="0"/>
              <a:t>Гоце Делчев</a:t>
            </a:r>
            <a:r>
              <a:rPr lang="mk-MK" dirty="0"/>
              <a:t>, </a:t>
            </a:r>
            <a:r>
              <a:rPr lang="mk-MK" i="1" dirty="0"/>
              <a:t>Ѓорче Петров</a:t>
            </a:r>
            <a:r>
              <a:rPr lang="mk-MK" dirty="0" smtClean="0"/>
              <a:t>)</a:t>
            </a:r>
            <a:r>
              <a:rPr lang="mk-MK" dirty="0"/>
              <a:t> </a:t>
            </a:r>
            <a:endParaRPr lang="en-US" dirty="0"/>
          </a:p>
          <a:p>
            <a:pPr algn="just"/>
            <a:r>
              <a:rPr lang="mk-MK" b="1" dirty="0"/>
              <a:t>Контекстот на Константин</a:t>
            </a:r>
            <a:r>
              <a:rPr lang="mk-MK" dirty="0"/>
              <a:t>: Како  „светогорецот“, кој за руски православни цели го беше превел Флеров, за јужнословенски и унијатски цели, го прифаќа Чолаков? (Со првото си ја отплаќа стипендијата, со второто го оживува Зборникот</a:t>
            </a:r>
            <a:r>
              <a:rPr lang="mk-MK" dirty="0" smtClean="0"/>
              <a:t>.)</a:t>
            </a:r>
            <a:endParaRPr lang="en-US" dirty="0"/>
          </a:p>
          <a:p>
            <a:pPr algn="just"/>
            <a:r>
              <a:rPr lang="mk-MK" dirty="0"/>
              <a:t>Во која мера бугарските песни го декомпонираат Зборникот на Миладиновци?  </a:t>
            </a:r>
            <a:endParaRPr lang="en-US" dirty="0"/>
          </a:p>
          <a:p>
            <a:pPr algn="just"/>
            <a:r>
              <a:rPr lang="mk-MK" dirty="0"/>
              <a:t>Константин меѓу православието и </a:t>
            </a:r>
            <a:r>
              <a:rPr lang="mk-MK" dirty="0" smtClean="0"/>
              <a:t>унијатството</a:t>
            </a:r>
            <a:endParaRPr lang="en-US" dirty="0"/>
          </a:p>
        </p:txBody>
      </p:sp>
    </p:spTree>
    <p:extLst>
      <p:ext uri="{BB962C8B-B14F-4D97-AF65-F5344CB8AC3E}">
        <p14:creationId xmlns:p14="http://schemas.microsoft.com/office/powerpoint/2010/main" val="31510929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40</TotalTime>
  <Words>1439</Words>
  <Application>Microsoft Office PowerPoint</Application>
  <PresentationFormat>On-screen Show (4:3)</PresentationFormat>
  <Paragraphs>122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Adjacency</vt:lpstr>
      <vt:lpstr>Меѓународен семинар за македонски јазик, литература и култура, 2020 година    проф. д-р ДИМИТАР ПАНДЕВ   ГРИГОР ПРЛИЧЕВ НАСПРОТИ КОНСТАНТИН МИЛАДИНОВ (по повод 190 години од раѓањето на Григор Прличев и Константин Миладинов) </vt:lpstr>
      <vt:lpstr>ТВОРЕЧКИ ПРИСТАПИ КОН ПРЕТХОДНИЦИТЕ </vt:lpstr>
      <vt:lpstr>БИОГРАФИЗМОТ КАКО РАМКА ЗА ВМРЕЖУВАЊЕ ЛИЧНОСТИ ВО СИСТЕМИ НА ОПШТЕСТВА И КУЛТУРИ </vt:lpstr>
      <vt:lpstr>ДЕТАЛИЗАЦИЈА </vt:lpstr>
      <vt:lpstr>Животниот круг на Прличев наспроти животната отсечка на Константин</vt:lpstr>
      <vt:lpstr>Образованост   </vt:lpstr>
      <vt:lpstr>ПОВЕЌЕЈАЗИЧНОСТА НА ГРИГОР И КОНСТАНТИН</vt:lpstr>
      <vt:lpstr>PowerPoint Presentation</vt:lpstr>
      <vt:lpstr>РЕЛИГИОЗНОСТА НА ГРИГОР И КОНСТАНТИН </vt:lpstr>
      <vt:lpstr>PowerPoint Presentation</vt:lpstr>
      <vt:lpstr>ОКРУЖИЈАТА НА ГРИГОР И КОНСТАНТИН </vt:lpstr>
      <vt:lpstr>Првите читачи на првите песни на  Прличев наспроти првите претплатници на  Зборникот на Миладиновци   </vt:lpstr>
      <vt:lpstr>  ОДНОСОТ НА КОНСТАНТИН КОН НАРОДНОТО ТВОРЕШТВО  НАСПРОТИ ПОГЛЕДОТ НА ГРИГОР КОН НАРОДНАТА ПЕСНА </vt:lpstr>
      <vt:lpstr>ПАРАДОКСИТЕ НА КОНСТАНТИН И ГРИГОР </vt:lpstr>
      <vt:lpstr>ВОСПОСТАВУВАЊЕНА  КУЛТОТ НА МИЛАДИНОВЦИ НАСПРОТИ КУЛТОТ НА ГРИГОР ПРЛИЧЕВ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Меѓународен семинар за македонски јазик, литература и култура   проф. д-р ДИМИТАР ПАНДЕВ:   ГРИГОР ПРЛИЧЕВ НАСПРОТИ КОНСТАНТИН МИЛАДИНОВ (по повод 190 години од раѓањето на Григор Прличев и Константин Миладинов) </dc:title>
  <dc:creator>Profesor</dc:creator>
  <cp:lastModifiedBy>Liljana</cp:lastModifiedBy>
  <cp:revision>11</cp:revision>
  <dcterms:created xsi:type="dcterms:W3CDTF">2006-08-16T00:00:00Z</dcterms:created>
  <dcterms:modified xsi:type="dcterms:W3CDTF">2020-08-14T09:11:58Z</dcterms:modified>
</cp:coreProperties>
</file>