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7" r:id="rId3"/>
    <p:sldId id="258" r:id="rId4"/>
    <p:sldId id="278" r:id="rId5"/>
    <p:sldId id="280" r:id="rId6"/>
    <p:sldId id="261" r:id="rId7"/>
    <p:sldId id="262"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75"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850" autoAdjust="0"/>
  </p:normalViewPr>
  <p:slideViewPr>
    <p:cSldViewPr snapToGrid="0">
      <p:cViewPr varScale="1">
        <p:scale>
          <a:sx n="93" d="100"/>
          <a:sy n="93" d="100"/>
        </p:scale>
        <p:origin x="74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D1C95-3041-442E-B3A4-AC1448AB9AB4}" type="datetimeFigureOut">
              <a:rPr lang="en-US" smtClean="0"/>
              <a:t>8/17/2020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BB2DE-415F-40A8-A5F0-541283297457}" type="slidenum">
              <a:rPr lang="en-US" smtClean="0"/>
              <a:t>‹#›</a:t>
            </a:fld>
            <a:endParaRPr lang="en-US"/>
          </a:p>
        </p:txBody>
      </p:sp>
    </p:spTree>
    <p:extLst>
      <p:ext uri="{BB962C8B-B14F-4D97-AF65-F5344CB8AC3E}">
        <p14:creationId xmlns:p14="http://schemas.microsoft.com/office/powerpoint/2010/main" val="118232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15E2EE9-67F5-427D-9245-269717B49FDC}"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995063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8E0B4-A698-426F-9760-B463BE3C8021}"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328326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5F1E41-907F-4A37-8103-BFE2C5FE648E}"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404573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7BB135-60E7-4BB1-A4B5-F9678944D5A7}"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4068497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59AA19-60A9-4C38-BB9E-68DD893FF0B1}" type="datetime1">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63354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5C50C7-DA83-40DF-8EFF-458DD81BE4F5}" type="datetime1">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333642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B11B98-C0A1-43CD-BE59-0C66290FC147}" type="datetime1">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401314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961D62-25D5-470E-A2FC-7B402D70F01E}" type="datetime1">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918055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EB7FD5-84CF-4019-86DD-8931EA6193C2}" type="datetime1">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340209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31DA88-8F6C-4B6E-B4E0-D59AD7D2162E}" type="datetime1">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326688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D5DF3A-9D88-4C49-9CC8-DFA9E586B665}" type="datetime1">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7C734E-A296-458F-9569-4924532FDAD6}" type="slidenum">
              <a:rPr lang="en-US" smtClean="0"/>
              <a:t>‹#›</a:t>
            </a:fld>
            <a:endParaRPr lang="en-US"/>
          </a:p>
        </p:txBody>
      </p:sp>
    </p:spTree>
    <p:extLst>
      <p:ext uri="{BB962C8B-B14F-4D97-AF65-F5344CB8AC3E}">
        <p14:creationId xmlns:p14="http://schemas.microsoft.com/office/powerpoint/2010/main" val="2828938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D2B9DD-F162-41FB-9272-9D7AF5D1A7C0}" type="datetime1">
              <a:rPr lang="en-US" smtClean="0"/>
              <a:t>8/17/2020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C734E-A296-458F-9569-4924532FDAD6}" type="slidenum">
              <a:rPr lang="en-US" smtClean="0"/>
              <a:t>‹#›</a:t>
            </a:fld>
            <a:endParaRPr lang="en-US"/>
          </a:p>
        </p:txBody>
      </p:sp>
    </p:spTree>
    <p:extLst>
      <p:ext uri="{BB962C8B-B14F-4D97-AF65-F5344CB8AC3E}">
        <p14:creationId xmlns:p14="http://schemas.microsoft.com/office/powerpoint/2010/main" val="3759243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imj.ukim.edu.mk/documents/doc1.pdf" TargetMode="External"/><Relationship Id="rId2" Type="http://schemas.openxmlformats.org/officeDocument/2006/relationships/hyperlink" Target="http://manu.edu.mk/wp-content/uploads/2020/07/Makedonskiot-jazik-kontinuitet-vo-prostor-i-vreme.pdf"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hyperlink" Target="http://manu.edu.mk/wp-content/uploads/2020/07/Makedonskiot-jazik-kontinuitet-vo-prostor-i-vreme.pdf" TargetMode="External"/><Relationship Id="rId2" Type="http://schemas.openxmlformats.org/officeDocument/2006/relationships/hyperlink" Target="http://imj.ukim.edu.mk/documents/doc1.pdf" TargetMode="Externa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pravopis.mk/sites/default/files/Pravopis-2017.PDF" TargetMode="Externa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imj.ukim.edu.mk/CMS/Upload/dokumenti/%D0%9C%D0%B0%D0%BA%D0%B5%D0%B4%D0%BE%D0%BD%D1%81%D0%BA%D0%B8%20%D1%98%D0%B0%D0%B7%D0%B8%D0%BA%202019%20%D1%81%D0%BE%20%D0%A3%D0%94%D0%9A.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imj.ukim.edu.mk/mk/%D0%98%D0%B7%D0%B4%D0%B0%D0%BD%D0%B8%D1%98%D0%B0/%D0%A1%D0%BF%D0%B8%D1%81%D0%B0%D0%BD%D0%B8%D1%98%D0%B0/%D0%9C%D0%B0%D0%BA%D0%B5%D0%B4%D0%BE%D0%BD%D0%B8%D1%81%D1%82%D0%B8%D0%BA%D0%B0.aspx"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844726"/>
          </a:xfrm>
        </p:spPr>
        <p:txBody>
          <a:bodyPr>
            <a:noAutofit/>
          </a:bodyPr>
          <a:lstStyle/>
          <a:p>
            <a:br>
              <a:rPr lang="en-US" sz="4200" b="1" dirty="0">
                <a:solidFill>
                  <a:schemeClr val="bg1"/>
                </a:solidFill>
                <a:latin typeface="Cambria" panose="02040503050406030204" pitchFamily="18" charset="0"/>
                <a:ea typeface="Cambria" panose="02040503050406030204" pitchFamily="18" charset="0"/>
              </a:rPr>
            </a:br>
            <a:r>
              <a:rPr lang="mk-MK" sz="4200" b="1" dirty="0">
                <a:solidFill>
                  <a:schemeClr val="bg1"/>
                </a:solidFill>
                <a:latin typeface="Cambria" panose="02040503050406030204" pitchFamily="18" charset="0"/>
                <a:ea typeface="Cambria" panose="02040503050406030204" pitchFamily="18" charset="0"/>
              </a:rPr>
              <a:t>Научна прошетка со изданијата</a:t>
            </a:r>
            <a:br>
              <a:rPr lang="en-US" sz="4200" dirty="0">
                <a:solidFill>
                  <a:schemeClr val="bg1"/>
                </a:solidFill>
                <a:latin typeface="Cambria" panose="02040503050406030204" pitchFamily="18" charset="0"/>
                <a:ea typeface="Cambria" panose="02040503050406030204" pitchFamily="18" charset="0"/>
              </a:rPr>
            </a:br>
            <a:r>
              <a:rPr lang="mk-MK" sz="4200" b="1" dirty="0">
                <a:solidFill>
                  <a:schemeClr val="bg1"/>
                </a:solidFill>
                <a:latin typeface="Cambria" panose="02040503050406030204" pitchFamily="18" charset="0"/>
                <a:ea typeface="Cambria" panose="02040503050406030204" pitchFamily="18" charset="0"/>
              </a:rPr>
              <a:t>на Институтот за македонски јазик „Крсте Мисирков“</a:t>
            </a:r>
            <a:r>
              <a:rPr lang="de-DE" sz="4200" b="1" dirty="0">
                <a:solidFill>
                  <a:schemeClr val="bg1"/>
                </a:solidFill>
                <a:latin typeface="Cambria" panose="02040503050406030204" pitchFamily="18" charset="0"/>
                <a:ea typeface="Cambria" panose="02040503050406030204" pitchFamily="18" charset="0"/>
              </a:rPr>
              <a:t> </a:t>
            </a:r>
            <a:br>
              <a:rPr lang="mk-MK" sz="4200" b="1" dirty="0">
                <a:solidFill>
                  <a:schemeClr val="bg1"/>
                </a:solidFill>
                <a:latin typeface="Cambria" panose="02040503050406030204" pitchFamily="18" charset="0"/>
                <a:ea typeface="Cambria" panose="02040503050406030204" pitchFamily="18" charset="0"/>
              </a:rPr>
            </a:br>
            <a:r>
              <a:rPr lang="mk-MK" sz="4200" b="1" dirty="0">
                <a:solidFill>
                  <a:schemeClr val="bg1"/>
                </a:solidFill>
                <a:latin typeface="Cambria" panose="02040503050406030204" pitchFamily="18" charset="0"/>
                <a:ea typeface="Cambria" panose="02040503050406030204" pitchFamily="18" charset="0"/>
              </a:rPr>
              <a:t>(</a:t>
            </a:r>
            <a:r>
              <a:rPr lang="de-DE" sz="4200" b="1" dirty="0">
                <a:solidFill>
                  <a:schemeClr val="bg1"/>
                </a:solidFill>
                <a:latin typeface="Cambria" panose="02040503050406030204" pitchFamily="18" charset="0"/>
                <a:ea typeface="Cambria" panose="02040503050406030204" pitchFamily="18" charset="0"/>
              </a:rPr>
              <a:t>2019</a:t>
            </a:r>
            <a:r>
              <a:rPr lang="mk-MK" sz="4200" b="1" dirty="0">
                <a:solidFill>
                  <a:schemeClr val="bg1"/>
                </a:solidFill>
                <a:latin typeface="Cambria" panose="02040503050406030204" pitchFamily="18" charset="0"/>
                <a:ea typeface="Cambria" panose="02040503050406030204" pitchFamily="18" charset="0"/>
              </a:rPr>
              <a:t>–2020) </a:t>
            </a:r>
            <a:endParaRPr lang="en-US" sz="4200" dirty="0">
              <a:solidFill>
                <a:schemeClr val="bg1"/>
              </a:solidFill>
              <a:latin typeface="Cambria" panose="02040503050406030204" pitchFamily="18" charset="0"/>
              <a:ea typeface="Cambria" panose="02040503050406030204" pitchFamily="18" charset="0"/>
            </a:endParaRPr>
          </a:p>
        </p:txBody>
      </p:sp>
      <p:sp>
        <p:nvSpPr>
          <p:cNvPr id="3" name="Subtitle 2"/>
          <p:cNvSpPr>
            <a:spLocks noGrp="1"/>
          </p:cNvSpPr>
          <p:nvPr>
            <p:ph type="subTitle" idx="1"/>
          </p:nvPr>
        </p:nvSpPr>
        <p:spPr>
          <a:xfrm>
            <a:off x="1524000" y="3545767"/>
            <a:ext cx="9144000" cy="1655762"/>
          </a:xfrm>
        </p:spPr>
        <p:txBody>
          <a:bodyPr>
            <a:normAutofit fontScale="92500" lnSpcReduction="10000"/>
          </a:bodyPr>
          <a:lstStyle/>
          <a:p>
            <a:endParaRPr lang="en-US" b="1" dirty="0">
              <a:solidFill>
                <a:schemeClr val="bg1"/>
              </a:solidFill>
              <a:latin typeface="Cambria" panose="02040503050406030204" pitchFamily="18" charset="0"/>
              <a:ea typeface="Cambria" panose="02040503050406030204" pitchFamily="18" charset="0"/>
            </a:endParaRPr>
          </a:p>
          <a:p>
            <a:endParaRPr lang="en-US" b="1" dirty="0">
              <a:solidFill>
                <a:schemeClr val="bg1"/>
              </a:solidFill>
              <a:latin typeface="Cambria" panose="02040503050406030204" pitchFamily="18" charset="0"/>
              <a:ea typeface="Cambria" panose="02040503050406030204" pitchFamily="18" charset="0"/>
            </a:endParaRPr>
          </a:p>
          <a:p>
            <a:endParaRPr lang="en-US" b="1" dirty="0">
              <a:solidFill>
                <a:schemeClr val="bg1"/>
              </a:solidFill>
              <a:latin typeface="Cambria" panose="02040503050406030204" pitchFamily="18" charset="0"/>
              <a:ea typeface="Cambria" panose="02040503050406030204" pitchFamily="18" charset="0"/>
            </a:endParaRPr>
          </a:p>
          <a:p>
            <a:r>
              <a:rPr lang="mk-MK" sz="3000" b="1" dirty="0">
                <a:solidFill>
                  <a:schemeClr val="bg1"/>
                </a:solidFill>
                <a:latin typeface="Cambria" panose="02040503050406030204" pitchFamily="18" charset="0"/>
                <a:ea typeface="Cambria" panose="02040503050406030204" pitchFamily="18" charset="0"/>
              </a:rPr>
              <a:t>проф. д-р Елена Јованова-Грујовска</a:t>
            </a:r>
            <a:endParaRPr lang="en-US" sz="3000" dirty="0">
              <a:solidFill>
                <a:schemeClr val="bg1"/>
              </a:solidFill>
              <a:latin typeface="Cambria" panose="02040503050406030204" pitchFamily="18" charset="0"/>
              <a:ea typeface="Cambria" panose="02040503050406030204" pitchFamily="18" charset="0"/>
            </a:endParaRP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6727" y="342640"/>
            <a:ext cx="933580" cy="990738"/>
          </a:xfrm>
          <a:prstGeom prst="rect">
            <a:avLst/>
          </a:prstGeom>
        </p:spPr>
      </p:pic>
    </p:spTree>
    <p:extLst>
      <p:ext uri="{BB962C8B-B14F-4D97-AF65-F5344CB8AC3E}">
        <p14:creationId xmlns:p14="http://schemas.microsoft.com/office/powerpoint/2010/main" val="2348041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ПОСЕБНИ ИЗДАНИЈА, книга 85</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6803571"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Од дијалектната синтакса и други јазични теми, д-р Убавка Гајдова</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Во оваа монографија се собрани деветнаесет статии од д-р Убавка Гајдова во коишто се обработува проблематика од дијалектната морфосинтакса, лексика, фонологија и се прави споредба на дијалектите со стандардот. Книгата постхумно ја подготви уредувачкиот одбор во состав: д-р Светлана Давкова-Ѓоргиева, д-р Еленка Стоевска-Денчова, д-р Гоце Цветановски и д-р Веселинка Лаброска (одговорен уредник). Книгата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10</a:t>
            </a:fld>
            <a:endParaRPr lang="en-US"/>
          </a:p>
        </p:txBody>
      </p:sp>
      <p:pic>
        <p:nvPicPr>
          <p:cNvPr id="4" name="Picture 3">
            <a:extLst>
              <a:ext uri="{FF2B5EF4-FFF2-40B4-BE49-F238E27FC236}">
                <a16:creationId xmlns:a16="http://schemas.microsoft.com/office/drawing/2014/main" id="{164225E9-8B9D-422A-AEAE-F4CEAA967F98}"/>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8074856" y="1903619"/>
            <a:ext cx="3278944" cy="4585419"/>
          </a:xfrm>
          <a:prstGeom prst="rect">
            <a:avLst/>
          </a:prstGeom>
          <a:effectLst>
            <a:glow>
              <a:schemeClr val="accent1">
                <a:alpha val="40000"/>
              </a:schemeClr>
            </a:glow>
          </a:effectLst>
        </p:spPr>
      </p:pic>
    </p:spTree>
    <p:extLst>
      <p:ext uri="{BB962C8B-B14F-4D97-AF65-F5344CB8AC3E}">
        <p14:creationId xmlns:p14="http://schemas.microsoft.com/office/powerpoint/2010/main" val="3647608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ПОСЕБНИ ИЗДАНИЈА, книга 86</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6803571"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Рекламата како текст, </a:t>
            </a:r>
          </a:p>
          <a:p>
            <a:pPr marL="269875" indent="0">
              <a:spcBef>
                <a:spcPts val="0"/>
              </a:spcBef>
              <a:buNone/>
            </a:pPr>
            <a:r>
              <a:rPr lang="ru-RU" sz="2400" b="1" dirty="0">
                <a:solidFill>
                  <a:schemeClr val="accent5">
                    <a:lumMod val="50000"/>
                  </a:schemeClr>
                </a:solidFill>
                <a:latin typeface="Cambria" panose="02040503050406030204" pitchFamily="18" charset="0"/>
                <a:ea typeface="Cambria" panose="02040503050406030204" pitchFamily="18" charset="0"/>
              </a:rPr>
              <a:t>д-р Снежана Петрова-Џамбазова</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Оваа книга ги разгледува рекламните пораки емитувани на телевизиските медиуми како текстови, со посебен осврт на истражување на статусот и употребата на современиот македонски јазик преку овој специфичен вид на комуникација со телевизиската публика. Книгата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11</a:t>
            </a:fld>
            <a:endParaRPr lang="en-US"/>
          </a:p>
        </p:txBody>
      </p:sp>
      <p:pic>
        <p:nvPicPr>
          <p:cNvPr id="3" name="Picture 2">
            <a:extLst>
              <a:ext uri="{FF2B5EF4-FFF2-40B4-BE49-F238E27FC236}">
                <a16:creationId xmlns:a16="http://schemas.microsoft.com/office/drawing/2014/main" id="{92638396-7A47-4F85-90EF-E34566CA0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2279" y="1903620"/>
            <a:ext cx="3161522" cy="4445771"/>
          </a:xfrm>
          <a:prstGeom prst="rect">
            <a:avLst/>
          </a:prstGeom>
        </p:spPr>
      </p:pic>
    </p:spTree>
    <p:extLst>
      <p:ext uri="{BB962C8B-B14F-4D97-AF65-F5344CB8AC3E}">
        <p14:creationId xmlns:p14="http://schemas.microsoft.com/office/powerpoint/2010/main" val="1273218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КОИЗДАНИЈА</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008845"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Јазикот на првите преводи на новиот завет на современ македонски јазик напишани со грчко писмо, д-р Борче Арсов</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Оваа монографија е заедничко издание на Пагома Прес и Институтот за македонски јазик „Крсте Мисирков“. Во основата на книгата лежи докторската дисертација на авторот и претставува резултат од повеќегодишни истражувања за постапките на стилизација  на морфолошко, зборообразувачко и лексичко рамниште во Кониковското, Кулакиското и во Бобошчанското евангелие. Книгата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12</a:t>
            </a:fld>
            <a:endParaRPr lang="en-US"/>
          </a:p>
        </p:txBody>
      </p:sp>
      <p:pic>
        <p:nvPicPr>
          <p:cNvPr id="4" name="Picture 3">
            <a:extLst>
              <a:ext uri="{FF2B5EF4-FFF2-40B4-BE49-F238E27FC236}">
                <a16:creationId xmlns:a16="http://schemas.microsoft.com/office/drawing/2014/main" id="{B76061B1-EF12-4BEE-829F-D09538549E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1358" y="1903620"/>
            <a:ext cx="2962442" cy="4274825"/>
          </a:xfrm>
          <a:prstGeom prst="rect">
            <a:avLst/>
          </a:prstGeom>
        </p:spPr>
      </p:pic>
    </p:spTree>
    <p:extLst>
      <p:ext uri="{BB962C8B-B14F-4D97-AF65-F5344CB8AC3E}">
        <p14:creationId xmlns:p14="http://schemas.microsoft.com/office/powerpoint/2010/main" val="3509381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ТРУДОВИ ОД РАБОТАТА НА </a:t>
            </a:r>
            <a:br>
              <a:rPr lang="mk-MK" sz="3800" b="1" dirty="0">
                <a:solidFill>
                  <a:schemeClr val="bg1"/>
                </a:solidFill>
                <a:latin typeface="Cambria" panose="02040503050406030204" pitchFamily="18" charset="0"/>
                <a:ea typeface="Cambria" panose="02040503050406030204" pitchFamily="18" charset="0"/>
              </a:rPr>
            </a:br>
            <a:r>
              <a:rPr lang="mk-MK" sz="3800" b="1" dirty="0">
                <a:solidFill>
                  <a:schemeClr val="bg1"/>
                </a:solidFill>
                <a:latin typeface="Cambria" panose="02040503050406030204" pitchFamily="18" charset="0"/>
                <a:ea typeface="Cambria" panose="02040503050406030204" pitchFamily="18" charset="0"/>
              </a:rPr>
              <a:t>ПРОЕКТИТЕ</a:t>
            </a:r>
            <a:r>
              <a:rPr lang="de-DE" sz="3800" b="1" dirty="0">
                <a:solidFill>
                  <a:schemeClr val="bg1"/>
                </a:solidFill>
                <a:latin typeface="Cambria" panose="02040503050406030204" pitchFamily="18" charset="0"/>
                <a:ea typeface="Cambria" panose="02040503050406030204" pitchFamily="18" charset="0"/>
              </a:rPr>
              <a:t> </a:t>
            </a:r>
            <a:r>
              <a:rPr lang="mk-MK" sz="3800" b="1" dirty="0">
                <a:solidFill>
                  <a:schemeClr val="bg1"/>
                </a:solidFill>
                <a:latin typeface="Cambria" panose="02040503050406030204" pitchFamily="18" charset="0"/>
                <a:ea typeface="Cambria" panose="02040503050406030204" pitchFamily="18" charset="0"/>
              </a:rPr>
              <a:t>ВО ИМЈ</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008845"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Индекс на антоними во македонскиот јазик, д-р Лидија Тантуровска (редактор) и</a:t>
            </a:r>
          </a:p>
          <a:p>
            <a:pPr marL="269875" indent="0">
              <a:spcBef>
                <a:spcPts val="0"/>
              </a:spcBef>
              <a:buNone/>
            </a:pPr>
            <a:r>
              <a:rPr lang="ru-RU" sz="2400" b="1" dirty="0">
                <a:solidFill>
                  <a:schemeClr val="accent5">
                    <a:lumMod val="50000"/>
                  </a:schemeClr>
                </a:solidFill>
                <a:latin typeface="Cambria" panose="02040503050406030204" pitchFamily="18" charset="0"/>
                <a:ea typeface="Cambria" panose="02040503050406030204" pitchFamily="18" charset="0"/>
              </a:rPr>
              <a:t>д-р Снежана Петрова-Џамбазова</a:t>
            </a:r>
          </a:p>
          <a:p>
            <a:pPr marL="0" indent="269875">
              <a:buNone/>
              <a:tabLst>
                <a:tab pos="895350" algn="l"/>
              </a:tabLst>
            </a:pPr>
            <a:r>
              <a:rPr lang="ru-RU" sz="2200" i="1" dirty="0">
                <a:solidFill>
                  <a:schemeClr val="accent5">
                    <a:lumMod val="50000"/>
                  </a:schemeClr>
                </a:solidFill>
                <a:latin typeface="Cambria" panose="02040503050406030204" pitchFamily="18" charset="0"/>
                <a:ea typeface="Cambria" panose="02040503050406030204" pitchFamily="18" charset="0"/>
              </a:rPr>
              <a:t>Индексот на антоними во македонскиот јазик </a:t>
            </a:r>
            <a:r>
              <a:rPr lang="ru-RU" sz="2200" dirty="0">
                <a:solidFill>
                  <a:schemeClr val="accent5">
                    <a:lumMod val="50000"/>
                  </a:schemeClr>
                </a:solidFill>
                <a:latin typeface="Cambria" panose="02040503050406030204" pitchFamily="18" charset="0"/>
                <a:ea typeface="Cambria" panose="02040503050406030204" pitchFamily="18" charset="0"/>
              </a:rPr>
              <a:t>претставува дел од проектот Речник на антоними во македонскиот јазик. Покрај јадрото на антонимните врски, во Индексот се разработуваат и антонимните врски меѓу лексемите во македонскиот јазик според нивната функционалност, што може да се види од различните видови антоними застапени во Индексот. Книгата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13</a:t>
            </a:fld>
            <a:endParaRPr lang="en-US"/>
          </a:p>
        </p:txBody>
      </p:sp>
      <p:pic>
        <p:nvPicPr>
          <p:cNvPr id="3" name="Picture 2">
            <a:extLst>
              <a:ext uri="{FF2B5EF4-FFF2-40B4-BE49-F238E27FC236}">
                <a16:creationId xmlns:a16="http://schemas.microsoft.com/office/drawing/2014/main" id="{1C02F3CA-CF65-4765-AD73-2FD5E350F992}"/>
              </a:ext>
            </a:extLst>
          </p:cNvPr>
          <p:cNvPicPr>
            <a:picLocks noChangeAspect="1"/>
          </p:cNvPicPr>
          <p:nvPr/>
        </p:nvPicPr>
        <p:blipFill>
          <a:blip r:embed="rId2">
            <a:extLst>
              <a:ext uri="{BEBA8EAE-BF5A-486C-A8C5-ECC9F3942E4B}">
                <a14:imgProps xmlns:a14="http://schemas.microsoft.com/office/drawing/2010/main">
                  <a14:imgLayer r:embed="rId3">
                    <a14:imgEffect>
                      <a14:saturation sat="316000"/>
                    </a14:imgEffect>
                  </a14:imgLayer>
                </a14:imgProps>
              </a:ext>
              <a:ext uri="{28A0092B-C50C-407E-A947-70E740481C1C}">
                <a14:useLocalDpi xmlns:a14="http://schemas.microsoft.com/office/drawing/2010/main" val="0"/>
              </a:ext>
            </a:extLst>
          </a:blip>
          <a:stretch>
            <a:fillRect/>
          </a:stretch>
        </p:blipFill>
        <p:spPr>
          <a:xfrm>
            <a:off x="8412480" y="1903620"/>
            <a:ext cx="2941319" cy="4470315"/>
          </a:xfrm>
          <a:prstGeom prst="rect">
            <a:avLst/>
          </a:prstGeom>
        </p:spPr>
      </p:pic>
    </p:spTree>
    <p:extLst>
      <p:ext uri="{BB962C8B-B14F-4D97-AF65-F5344CB8AC3E}">
        <p14:creationId xmlns:p14="http://schemas.microsoft.com/office/powerpoint/2010/main" val="166452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139473"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Мисирков – предизвик за нови проучувања во науката, Меѓународна научна конференција, Струмица, 2 и 3 ноември 2016</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Првата Меѓународна научна конференција како дел од манифестацијата Отворени денови на Институтот за македонски јазик „Крсте Мисирков“ на тема „Мисирков – предизвик за нови проучувања во науката“ се одржа со учество на 55 учесници со 51 реферат од: Македонија, САД, Полска, Словачка, Србија, Албанија и Кина. Првите чекори се најтешки, затоа со задоцнување излезе овој зборник што топло ѝ го препорачуваме на научната јавност. Зборникот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14</a:t>
            </a:fld>
            <a:endParaRPr lang="en-US"/>
          </a:p>
        </p:txBody>
      </p:sp>
      <p:pic>
        <p:nvPicPr>
          <p:cNvPr id="4" name="Picture 3">
            <a:extLst>
              <a:ext uri="{FF2B5EF4-FFF2-40B4-BE49-F238E27FC236}">
                <a16:creationId xmlns:a16="http://schemas.microsoft.com/office/drawing/2014/main" id="{BDE4F5ED-1D61-4A21-B7CF-DD63B7276B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8277727" y="1903620"/>
            <a:ext cx="3076074" cy="4188696"/>
          </a:xfrm>
          <a:prstGeom prst="rect">
            <a:avLst/>
          </a:prstGeom>
        </p:spPr>
      </p:pic>
    </p:spTree>
    <p:extLst>
      <p:ext uri="{BB962C8B-B14F-4D97-AF65-F5344CB8AC3E}">
        <p14:creationId xmlns:p14="http://schemas.microsoft.com/office/powerpoint/2010/main" val="1646050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064829" cy="4351338"/>
          </a:xfrm>
        </p:spPr>
        <p:txBody>
          <a:bodyPr>
            <a:normAutofit/>
          </a:bodyPr>
          <a:lstStyle/>
          <a:p>
            <a:pPr marL="269875" indent="-269875">
              <a:lnSpc>
                <a:spcPct val="100000"/>
              </a:lnSpc>
            </a:pPr>
            <a:r>
              <a:rPr lang="ru-RU" sz="2400" b="1" dirty="0">
                <a:solidFill>
                  <a:schemeClr val="accent5">
                    <a:lumMod val="50000"/>
                  </a:schemeClr>
                </a:solidFill>
                <a:latin typeface="Cambria" panose="02040503050406030204" pitchFamily="18" charset="0"/>
                <a:ea typeface="Cambria" panose="02040503050406030204" pitchFamily="18" charset="0"/>
              </a:rPr>
              <a:t>Јазикот и културата – состојби и предизвици, Меѓународна научна конференција, Скопје, 6 и 7 ноември 2018</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Третата Меѓународна научна конференција како дел од манифестацијата Отворени денови на Институтот за македонски јазик се одржа со учество на 60 учесници со реферати од: Македонија, Турција, Србија, Полска и Босна и Херцеговина. И овој зборник е во прилог на афирмацијата на македонскиот јазик и на македонската култура. Во него можат да се најдат споредбени проучувања на македонскиот со другите словенски и несловенски јазици.  Зборникот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15</a:t>
            </a:fld>
            <a:endParaRPr lang="en-US"/>
          </a:p>
        </p:txBody>
      </p:sp>
      <p:pic>
        <p:nvPicPr>
          <p:cNvPr id="3" name="Picture 2">
            <a:extLst>
              <a:ext uri="{FF2B5EF4-FFF2-40B4-BE49-F238E27FC236}">
                <a16:creationId xmlns:a16="http://schemas.microsoft.com/office/drawing/2014/main" id="{FC6F3AD8-89DE-473D-9E93-B6E46D9230CA}"/>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80000"/>
                    </a14:imgEffect>
                  </a14:imgLayer>
                </a14:imgProps>
              </a:ext>
              <a:ext uri="{28A0092B-C50C-407E-A947-70E740481C1C}">
                <a14:useLocalDpi xmlns:a14="http://schemas.microsoft.com/office/drawing/2010/main" val="0"/>
              </a:ext>
            </a:extLst>
          </a:blip>
          <a:stretch>
            <a:fillRect/>
          </a:stretch>
        </p:blipFill>
        <p:spPr>
          <a:xfrm>
            <a:off x="8277726" y="1903620"/>
            <a:ext cx="3076075" cy="4255267"/>
          </a:xfrm>
          <a:prstGeom prst="rect">
            <a:avLst/>
          </a:prstGeom>
        </p:spPr>
      </p:pic>
    </p:spTree>
    <p:extLst>
      <p:ext uri="{BB962C8B-B14F-4D97-AF65-F5344CB8AC3E}">
        <p14:creationId xmlns:p14="http://schemas.microsoft.com/office/powerpoint/2010/main" val="709885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7"/>
            <a:ext cx="7567344" cy="4976903"/>
          </a:xfrm>
        </p:spPr>
        <p:txBody>
          <a:bodyPr>
            <a:normAutofit fontScale="47500" lnSpcReduction="20000"/>
          </a:bodyPr>
          <a:lstStyle/>
          <a:p>
            <a:pPr marL="269875" indent="-269875">
              <a:lnSpc>
                <a:spcPct val="120000"/>
              </a:lnSpc>
            </a:pPr>
            <a:r>
              <a:rPr lang="ru-RU" sz="4600" b="1" dirty="0">
                <a:solidFill>
                  <a:schemeClr val="accent5">
                    <a:lumMod val="50000"/>
                  </a:schemeClr>
                </a:solidFill>
                <a:latin typeface="Cambria" panose="02040503050406030204" pitchFamily="18" charset="0"/>
                <a:ea typeface="Cambria" panose="02040503050406030204" pitchFamily="18" charset="0"/>
              </a:rPr>
              <a:t>Унапредување на статусот и корпусот на македонскиот стандарден јазик – Рацин и македонскиот јазик, Меѓународна научна конференција, Велес, 14 и 15 јуни 2018</a:t>
            </a:r>
          </a:p>
          <a:p>
            <a:pPr marL="0" indent="269875">
              <a:lnSpc>
                <a:spcPct val="120000"/>
              </a:lnSpc>
              <a:buNone/>
              <a:tabLst>
                <a:tab pos="895350" algn="l"/>
              </a:tabLst>
            </a:pPr>
            <a:r>
              <a:rPr lang="ru-RU" sz="4200" dirty="0">
                <a:solidFill>
                  <a:schemeClr val="accent5">
                    <a:lumMod val="50000"/>
                  </a:schemeClr>
                </a:solidFill>
                <a:latin typeface="Cambria" panose="02040503050406030204" pitchFamily="18" charset="0"/>
                <a:ea typeface="Cambria" panose="02040503050406030204" pitchFamily="18" charset="0"/>
              </a:rPr>
              <a:t>Зборникот од оваа конференција и самата конференција се по иницијатива на Советот за македонски јазик, а во реализација на Институтот за македонски јазик „Крсте Мисирков“ и со поддршка на НУЦК Театар „Јордан Хаџи Константинов – Џинот“ од Велес. Конференција се одржа во рамките на 55. Рацинови средби во Велес, во годината кога се одбележуваа 110 години од раѓањето и 75 години од погибијата на Коста Солев Рацин, основоположникот на современата македонска литература и предвесник и поддржувач со перо и збор на кодифицираниот македонски јазик.  Зборникот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16</a:t>
            </a:fld>
            <a:endParaRPr lang="en-US"/>
          </a:p>
        </p:txBody>
      </p:sp>
      <p:pic>
        <p:nvPicPr>
          <p:cNvPr id="9" name="Picture 8">
            <a:extLst>
              <a:ext uri="{FF2B5EF4-FFF2-40B4-BE49-F238E27FC236}">
                <a16:creationId xmlns:a16="http://schemas.microsoft.com/office/drawing/2014/main" id="{A8B22C6E-23CB-4B19-8CAD-DD768BD68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7592" y="1903619"/>
            <a:ext cx="3096208" cy="4409299"/>
          </a:xfrm>
          <a:prstGeom prst="rect">
            <a:avLst/>
          </a:prstGeom>
        </p:spPr>
      </p:pic>
    </p:spTree>
    <p:extLst>
      <p:ext uri="{BB962C8B-B14F-4D97-AF65-F5344CB8AC3E}">
        <p14:creationId xmlns:p14="http://schemas.microsoft.com/office/powerpoint/2010/main" val="838660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064829" cy="4351338"/>
          </a:xfrm>
        </p:spPr>
        <p:txBody>
          <a:bodyPr>
            <a:normAutofit/>
          </a:bodyPr>
          <a:lstStyle/>
          <a:p>
            <a:pPr marL="269875" indent="-269875">
              <a:lnSpc>
                <a:spcPct val="100000"/>
              </a:lnSpc>
            </a:pPr>
            <a:r>
              <a:rPr lang="ru-RU" sz="2400" b="1" dirty="0">
                <a:solidFill>
                  <a:schemeClr val="accent5">
                    <a:lumMod val="50000"/>
                  </a:schemeClr>
                </a:solidFill>
                <a:latin typeface="Cambria" panose="02040503050406030204" pitchFamily="18" charset="0"/>
                <a:ea typeface="Cambria" panose="02040503050406030204" pitchFamily="18" charset="0"/>
              </a:rPr>
              <a:t>Светлината на зборот (јазични и книжевни аспекти во поезијата на Кочо Рацин и на Матеја Матевски), Меѓународна научна конференција, Велес, 7 јуни 2019</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Зборникот и конференцијата се продолжение на возобновената традиција за одржување меѓународни конференции во рамките на Рациновите средби. Топло го препорачуваме овој Зборник на сите лингвисти, книжевници, културни работници и почитувачи на македонскиот јазик. Зборникот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17</a:t>
            </a:fld>
            <a:endParaRPr lang="en-US"/>
          </a:p>
        </p:txBody>
      </p:sp>
      <p:pic>
        <p:nvPicPr>
          <p:cNvPr id="4" name="Picture 3">
            <a:extLst>
              <a:ext uri="{FF2B5EF4-FFF2-40B4-BE49-F238E27FC236}">
                <a16:creationId xmlns:a16="http://schemas.microsoft.com/office/drawing/2014/main" id="{0F11CB01-2E0D-4C8C-A5D9-A3CDB741A4F9}"/>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34000"/>
                    </a14:imgEffect>
                  </a14:imgLayer>
                </a14:imgProps>
              </a:ext>
              <a:ext uri="{28A0092B-C50C-407E-A947-70E740481C1C}">
                <a14:useLocalDpi xmlns:a14="http://schemas.microsoft.com/office/drawing/2010/main" val="0"/>
              </a:ext>
            </a:extLst>
          </a:blip>
          <a:stretch>
            <a:fillRect/>
          </a:stretch>
        </p:blipFill>
        <p:spPr>
          <a:xfrm>
            <a:off x="8037096" y="1807614"/>
            <a:ext cx="3316704" cy="4601239"/>
          </a:xfrm>
          <a:prstGeom prst="rect">
            <a:avLst/>
          </a:prstGeom>
        </p:spPr>
      </p:pic>
    </p:spTree>
    <p:extLst>
      <p:ext uri="{BB962C8B-B14F-4D97-AF65-F5344CB8AC3E}">
        <p14:creationId xmlns:p14="http://schemas.microsoft.com/office/powerpoint/2010/main" val="3859889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7"/>
            <a:ext cx="7064829" cy="4752967"/>
          </a:xfrm>
        </p:spPr>
        <p:txBody>
          <a:bodyPr>
            <a:normAutofit lnSpcReduction="10000"/>
          </a:bodyPr>
          <a:lstStyle/>
          <a:p>
            <a:pPr marL="269875" indent="-269875">
              <a:lnSpc>
                <a:spcPct val="100000"/>
              </a:lnSpc>
            </a:pPr>
            <a:r>
              <a:rPr lang="ru-RU" sz="2400" b="1" dirty="0">
                <a:solidFill>
                  <a:schemeClr val="accent5">
                    <a:lumMod val="50000"/>
                  </a:schemeClr>
                </a:solidFill>
                <a:latin typeface="Cambria" panose="02040503050406030204" pitchFamily="18" charset="0"/>
                <a:ea typeface="Cambria" panose="02040503050406030204" pitchFamily="18" charset="0"/>
              </a:rPr>
              <a:t>Колективна монографија </a:t>
            </a:r>
          </a:p>
          <a:p>
            <a:pPr marL="269875" indent="0">
              <a:lnSpc>
                <a:spcPct val="100000"/>
              </a:lnSpc>
              <a:spcBef>
                <a:spcPts val="0"/>
              </a:spcBef>
              <a:buNone/>
            </a:pPr>
            <a:r>
              <a:rPr lang="ru-RU" sz="2400" b="1" dirty="0">
                <a:solidFill>
                  <a:schemeClr val="accent5">
                    <a:lumMod val="50000"/>
                  </a:schemeClr>
                </a:solidFill>
                <a:latin typeface="Cambria" panose="02040503050406030204" pitchFamily="18" charset="0"/>
                <a:ea typeface="Cambria" panose="02040503050406030204" pitchFamily="18" charset="0"/>
              </a:rPr>
              <a:t>Македонскиот јазик – континуитет во простор и  време, Скопје, 2020</a:t>
            </a: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Зборникот е издание на Македонската академија на науките и уметностите, Институтот за македонски јазик „Крсте Мисирков“, Советот за македонски јазик и Филолошкиот факултет „Блаже Конески“. Во овој зборник македонските лингвисти даваат достоен одговор на последните напади на дел од бугарските лингвисти.</a:t>
            </a:r>
          </a:p>
          <a:p>
            <a:pPr marL="0" indent="0">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hlinkClick r:id="rId2"/>
              </a:rPr>
              <a:t>http://manu.edu.mk/wp-content/uploads/2020/07/Makedonskiot-jazik-kontinuitet-vo-prostor-i-vreme.pdf</a:t>
            </a:r>
            <a:r>
              <a:rPr lang="ru-RU" sz="2200" dirty="0">
                <a:solidFill>
                  <a:schemeClr val="accent5">
                    <a:lumMod val="50000"/>
                  </a:schemeClr>
                </a:solidFill>
                <a:latin typeface="Cambria" panose="02040503050406030204" pitchFamily="18" charset="0"/>
                <a:ea typeface="Cambria" panose="02040503050406030204" pitchFamily="18" charset="0"/>
              </a:rPr>
              <a:t> </a:t>
            </a:r>
          </a:p>
          <a:p>
            <a:pPr marL="0" indent="0">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hlinkClick r:id="rId3"/>
              </a:rPr>
              <a:t>http://imj.ukim.edu.mk/documents/doc1.pdf</a:t>
            </a:r>
            <a:r>
              <a:rPr lang="ru-RU" sz="2200" dirty="0">
                <a:solidFill>
                  <a:schemeClr val="accent5">
                    <a:lumMod val="50000"/>
                  </a:schemeClr>
                </a:solidFill>
                <a:latin typeface="Cambria" panose="02040503050406030204" pitchFamily="18" charset="0"/>
                <a:ea typeface="Cambria" panose="02040503050406030204" pitchFamily="18" charset="0"/>
              </a:rPr>
              <a:t> </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18</a:t>
            </a:fld>
            <a:endParaRPr lang="en-US"/>
          </a:p>
        </p:txBody>
      </p:sp>
      <p:pic>
        <p:nvPicPr>
          <p:cNvPr id="3" name="Picture 2">
            <a:extLst>
              <a:ext uri="{FF2B5EF4-FFF2-40B4-BE49-F238E27FC236}">
                <a16:creationId xmlns:a16="http://schemas.microsoft.com/office/drawing/2014/main" id="{D613524A-C9BE-425E-BC9D-0E3F33D01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971" y="1903620"/>
            <a:ext cx="3254829" cy="4460596"/>
          </a:xfrm>
          <a:prstGeom prst="rect">
            <a:avLst/>
          </a:prstGeom>
          <a:ln>
            <a:solidFill>
              <a:srgbClr val="002060"/>
            </a:solidFill>
          </a:ln>
          <a:effectLst>
            <a:glow rad="50800">
              <a:srgbClr val="002060"/>
            </a:glow>
          </a:effectLst>
        </p:spPr>
      </p:pic>
    </p:spTree>
    <p:extLst>
      <p:ext uri="{BB962C8B-B14F-4D97-AF65-F5344CB8AC3E}">
        <p14:creationId xmlns:p14="http://schemas.microsoft.com/office/powerpoint/2010/main" val="3419456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38200" y="368962"/>
            <a:ext cx="10515600" cy="1325563"/>
          </a:xfrm>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ЗБОРНИЦИ</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7"/>
            <a:ext cx="7279433" cy="5107532"/>
          </a:xfrm>
        </p:spPr>
        <p:txBody>
          <a:bodyPr>
            <a:normAutofit fontScale="85000" lnSpcReduction="20000"/>
          </a:bodyPr>
          <a:lstStyle/>
          <a:p>
            <a:pPr marL="269875" indent="-269875">
              <a:lnSpc>
                <a:spcPct val="100000"/>
              </a:lnSpc>
            </a:pPr>
            <a:r>
              <a:rPr lang="ru-RU" sz="2600" b="1" dirty="0">
                <a:solidFill>
                  <a:schemeClr val="accent5">
                    <a:lumMod val="50000"/>
                  </a:schemeClr>
                </a:solidFill>
                <a:latin typeface="Cambria" panose="02040503050406030204" pitchFamily="18" charset="0"/>
                <a:ea typeface="Cambria" panose="02040503050406030204" pitchFamily="18" charset="0"/>
              </a:rPr>
              <a:t>Погледи за македонскиот јазик (во чест на 75 години современа македонска азбука и 75 години современ македонски правопис), Скопје, 2020</a:t>
            </a:r>
          </a:p>
          <a:p>
            <a:pPr marL="0" indent="269875">
              <a:buNone/>
              <a:tabLst>
                <a:tab pos="895350" algn="l"/>
              </a:tabLst>
            </a:pPr>
            <a:r>
              <a:rPr lang="ru-RU" sz="2400" dirty="0">
                <a:solidFill>
                  <a:schemeClr val="accent5">
                    <a:lumMod val="50000"/>
                  </a:schemeClr>
                </a:solidFill>
                <a:latin typeface="Cambria" panose="02040503050406030204" pitchFamily="18" charset="0"/>
                <a:ea typeface="Cambria" panose="02040503050406030204" pitchFamily="18" charset="0"/>
              </a:rPr>
              <a:t>Зборникот е издание на Институтот за македонски јазик „Крсте Мисирков“, Македонската академија на науките и уметностите, Советот за македонски јазик и Филолошкиот факултет „Блаже Конески“. Средствата за издавање спонзорски ги обезбеди Институтот за македонски јазик. Овој зборник на 715 страници  донесува 45 авторски труда, 4 фототипни изданија и прилог со реакциите на Институтот за македонски јазик „Крсте Мисирков“ и на Советот за македонски јазик по повод последните напади на дел од бугарските лингвисти за посебноста на македонскиот јазик. Авторите се од повеќе земји, меѓу кои: Македонија, САД, Полска, Русија, Хрватска, Канада, Финска, Јапонија. Зборникот може да се најде во библиотеката на ИМЈ.</a:t>
            </a:r>
          </a:p>
          <a:p>
            <a:pPr marL="0" indent="0">
              <a:buNone/>
              <a:tabLst>
                <a:tab pos="895350" algn="l"/>
              </a:tabLst>
            </a:pPr>
            <a:r>
              <a:rPr lang="ru-RU" sz="2400" dirty="0">
                <a:solidFill>
                  <a:schemeClr val="accent5">
                    <a:lumMod val="50000"/>
                  </a:schemeClr>
                </a:solidFill>
                <a:latin typeface="Cambria" panose="02040503050406030204" pitchFamily="18" charset="0"/>
                <a:ea typeface="Cambria" panose="02040503050406030204" pitchFamily="18" charset="0"/>
                <a:hlinkClick r:id="rId2"/>
              </a:rPr>
              <a:t>http://imj.ukim.edu.mk/documents/doc1.pdf</a:t>
            </a:r>
            <a:r>
              <a:rPr lang="ru-RU" sz="2400" dirty="0">
                <a:solidFill>
                  <a:schemeClr val="accent5">
                    <a:lumMod val="50000"/>
                  </a:schemeClr>
                </a:solidFill>
                <a:latin typeface="Cambria" panose="02040503050406030204" pitchFamily="18" charset="0"/>
                <a:ea typeface="Cambria" panose="02040503050406030204" pitchFamily="18" charset="0"/>
              </a:rPr>
              <a:t> </a:t>
            </a:r>
          </a:p>
          <a:p>
            <a:pPr marL="0" indent="0">
              <a:buNone/>
              <a:tabLst>
                <a:tab pos="895350" algn="l"/>
              </a:tabLst>
            </a:pPr>
            <a:r>
              <a:rPr lang="ru-RU" sz="2400" dirty="0">
                <a:solidFill>
                  <a:schemeClr val="accent5">
                    <a:lumMod val="50000"/>
                  </a:schemeClr>
                </a:solidFill>
                <a:latin typeface="Cambria" panose="02040503050406030204" pitchFamily="18" charset="0"/>
                <a:ea typeface="Cambria" panose="02040503050406030204" pitchFamily="18" charset="0"/>
                <a:hlinkClick r:id="rId3"/>
              </a:rPr>
              <a:t>http://manu.edu.mk/wp-content/uploads/2020/07/Makedonskiot-jazik-kontinuitet-vo-prostor-i-vreme.pdf</a:t>
            </a:r>
            <a:r>
              <a:rPr lang="ru-RU" sz="2400" dirty="0">
                <a:solidFill>
                  <a:schemeClr val="accent5">
                    <a:lumMod val="50000"/>
                  </a:schemeClr>
                </a:solidFill>
                <a:latin typeface="Cambria" panose="02040503050406030204" pitchFamily="18" charset="0"/>
                <a:ea typeface="Cambria" panose="02040503050406030204" pitchFamily="18" charset="0"/>
              </a:rPr>
              <a:t> </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19</a:t>
            </a:fld>
            <a:endParaRPr lang="en-US"/>
          </a:p>
        </p:txBody>
      </p:sp>
      <p:pic>
        <p:nvPicPr>
          <p:cNvPr id="4" name="Picture 3">
            <a:extLst>
              <a:ext uri="{FF2B5EF4-FFF2-40B4-BE49-F238E27FC236}">
                <a16:creationId xmlns:a16="http://schemas.microsoft.com/office/drawing/2014/main" id="{2C91B7EF-C978-4CB1-8931-33765F41337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8210939" y="1903620"/>
            <a:ext cx="3142861" cy="4484495"/>
          </a:xfrm>
          <a:prstGeom prst="rect">
            <a:avLst/>
          </a:prstGeom>
          <a:effectLst>
            <a:outerShdw dist="50800" dir="5400000" algn="ctr" rotWithShape="0">
              <a:srgbClr val="000000">
                <a:alpha val="43137"/>
              </a:srgbClr>
            </a:outerShdw>
          </a:effectLst>
        </p:spPr>
      </p:pic>
    </p:spTree>
    <p:extLst>
      <p:ext uri="{BB962C8B-B14F-4D97-AF65-F5344CB8AC3E}">
        <p14:creationId xmlns:p14="http://schemas.microsoft.com/office/powerpoint/2010/main" val="52557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rmAutofit/>
          </a:bodyPr>
          <a:lstStyle/>
          <a:p>
            <a:pPr algn="ctr"/>
            <a:r>
              <a:rPr lang="mk-MK" sz="3800" b="1" dirty="0">
                <a:solidFill>
                  <a:schemeClr val="bg1"/>
                </a:solidFill>
                <a:latin typeface="Cambria" panose="02040503050406030204" pitchFamily="18" charset="0"/>
                <a:ea typeface="Cambria" panose="02040503050406030204" pitchFamily="18" charset="0"/>
              </a:rPr>
              <a:t>Издавачката дејност на </a:t>
            </a:r>
            <a:br>
              <a:rPr lang="en-US" sz="3800" b="1" dirty="0">
                <a:solidFill>
                  <a:schemeClr val="bg1"/>
                </a:solidFill>
                <a:latin typeface="Cambria" panose="02040503050406030204" pitchFamily="18" charset="0"/>
                <a:ea typeface="Cambria" panose="02040503050406030204" pitchFamily="18" charset="0"/>
              </a:rPr>
            </a:br>
            <a:r>
              <a:rPr lang="mk-MK" sz="3800" b="1" dirty="0">
                <a:solidFill>
                  <a:schemeClr val="bg1"/>
                </a:solidFill>
                <a:latin typeface="Cambria" panose="02040503050406030204" pitchFamily="18" charset="0"/>
                <a:ea typeface="Cambria" panose="02040503050406030204" pitchFamily="18" charset="0"/>
              </a:rPr>
              <a:t>Институтот за македонски јазик</a:t>
            </a:r>
            <a:endParaRPr lang="en-US" sz="3800" dirty="0">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p:txBody>
          <a:bodyPr>
            <a:normAutofit/>
          </a:bodyPr>
          <a:lstStyle/>
          <a:p>
            <a:pPr>
              <a:lnSpc>
                <a:spcPct val="100000"/>
              </a:lnSpc>
            </a:pPr>
            <a:r>
              <a:rPr lang="mk-MK" sz="2200" dirty="0">
                <a:solidFill>
                  <a:schemeClr val="accent5">
                    <a:lumMod val="50000"/>
                  </a:schemeClr>
                </a:solidFill>
                <a:latin typeface="Cambria" panose="02040503050406030204" pitchFamily="18" charset="0"/>
                <a:ea typeface="Cambria" panose="02040503050406030204" pitchFamily="18" charset="0"/>
              </a:rPr>
              <a:t>Институтот за македонски јазик од своето основање до денеска неуморно работи над најзначајните национални научни проекти, што резултира со илјадници објавени страници во: Речникот на македонскиот јазик, Речникот на јазикот на народната поезија, Интенцијално-синтаксичкиот речник на македонските глаголи, Толковниот речник на македонскиот јазик, Речникот на црковнословенскиот јазик од македонска редакција, Македонскиот дијалектен атлас, Речникот на презимињата кај Македонците, Речникот на имињата на населените места во Република Македонија, Речникот на антропонимите во македонското народно творештво, Правописот на македонскиот јазик.</a:t>
            </a:r>
            <a:br>
              <a:rPr lang="en-US" sz="2400" dirty="0">
                <a:solidFill>
                  <a:schemeClr val="accent5">
                    <a:lumMod val="50000"/>
                  </a:schemeClr>
                </a:solidFill>
                <a:latin typeface="Cambria" panose="02040503050406030204" pitchFamily="18" charset="0"/>
                <a:ea typeface="Cambria" panose="02040503050406030204" pitchFamily="18" charset="0"/>
              </a:rPr>
            </a:br>
            <a:endParaRPr lang="en-US" sz="2400" dirty="0">
              <a:solidFill>
                <a:schemeClr val="accent5">
                  <a:lumMod val="50000"/>
                </a:schemeClr>
              </a:solidFill>
              <a:latin typeface="Cambria" panose="02040503050406030204" pitchFamily="18" charset="0"/>
              <a:ea typeface="Cambria" panose="02040503050406030204" pitchFamily="18" charset="0"/>
            </a:endParaRPr>
          </a:p>
        </p:txBody>
      </p:sp>
      <p:sp>
        <p:nvSpPr>
          <p:cNvPr id="2" name="Slide Number Placeholder 1">
            <a:extLst>
              <a:ext uri="{FF2B5EF4-FFF2-40B4-BE49-F238E27FC236}">
                <a16:creationId xmlns:a16="http://schemas.microsoft.com/office/drawing/2014/main" id="{3B3A16B8-4236-4947-8041-4C6F54570A4F}"/>
              </a:ext>
            </a:extLst>
          </p:cNvPr>
          <p:cNvSpPr>
            <a:spLocks noGrp="1"/>
          </p:cNvSpPr>
          <p:nvPr>
            <p:ph type="sldNum" sz="quarter" idx="12"/>
          </p:nvPr>
        </p:nvSpPr>
        <p:spPr/>
        <p:txBody>
          <a:bodyPr/>
          <a:lstStyle/>
          <a:p>
            <a:fld id="{437C734E-A296-458F-9569-4924532FDAD6}" type="slidenum">
              <a:rPr lang="en-US" smtClean="0"/>
              <a:t>2</a:t>
            </a:fld>
            <a:endParaRPr lang="en-US"/>
          </a:p>
        </p:txBody>
      </p:sp>
    </p:spTree>
    <p:extLst>
      <p:ext uri="{BB962C8B-B14F-4D97-AF65-F5344CB8AC3E}">
        <p14:creationId xmlns:p14="http://schemas.microsoft.com/office/powerpoint/2010/main" val="1033981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100" b="1" dirty="0">
                <a:solidFill>
                  <a:schemeClr val="bg1"/>
                </a:solidFill>
                <a:latin typeface="Cambria" panose="02040503050406030204" pitchFamily="18" charset="0"/>
                <a:ea typeface="Cambria" panose="02040503050406030204" pitchFamily="18" charset="0"/>
              </a:rPr>
              <a:t>ЕЛЕКТРОНСКО ОБЈАВУВАЊЕ НА ИСЦРПЕНИ ИЗДАНИЈА</a:t>
            </a:r>
            <a:endParaRPr lang="en-US" sz="3100" dirty="0">
              <a:solidFill>
                <a:schemeClr val="bg1"/>
              </a:solidFill>
            </a:endParaRPr>
          </a:p>
        </p:txBody>
      </p:sp>
      <p:sp>
        <p:nvSpPr>
          <p:cNvPr id="6" name="Content Placeholder 5"/>
          <p:cNvSpPr>
            <a:spLocks noGrp="1"/>
          </p:cNvSpPr>
          <p:nvPr>
            <p:ph idx="1"/>
          </p:nvPr>
        </p:nvSpPr>
        <p:spPr>
          <a:xfrm>
            <a:off x="838200" y="1903620"/>
            <a:ext cx="10515600" cy="4954380"/>
          </a:xfrm>
        </p:spPr>
        <p:txBody>
          <a:bodyPr>
            <a:normAutofit lnSpcReduction="10000"/>
          </a:bodyPr>
          <a:lstStyle/>
          <a:p>
            <a:r>
              <a:rPr lang="mk-MK" sz="2200" dirty="0">
                <a:solidFill>
                  <a:srgbClr val="002060"/>
                </a:solidFill>
                <a:latin typeface="Cambria" panose="02040503050406030204" pitchFamily="18" charset="0"/>
                <a:ea typeface="Cambria" panose="02040503050406030204" pitchFamily="18" charset="0"/>
              </a:rPr>
              <a:t>За да придонесеме за афирмација и за негување на македонскиот јазик, во услови на светска пандемија и вонредни мерки во државата, чествувањето на 5 Мај – Денот на македонскиот јазик го направивме преку електронско објавување на повеќе книги, исцрпени изданија на Институтот што се многу барани од читателите и не губат од својата актуелност. Станува збор за:</a:t>
            </a:r>
            <a:endParaRPr lang="en-US" sz="2200" dirty="0">
              <a:solidFill>
                <a:srgbClr val="002060"/>
              </a:solidFill>
              <a:latin typeface="Cambria" panose="02040503050406030204" pitchFamily="18" charset="0"/>
              <a:ea typeface="Cambria" panose="02040503050406030204" pitchFamily="18" charset="0"/>
            </a:endParaRPr>
          </a:p>
          <a:p>
            <a:pPr lvl="0"/>
            <a:r>
              <a:rPr lang="mk-MK" sz="2200" dirty="0">
                <a:solidFill>
                  <a:srgbClr val="002060"/>
                </a:solidFill>
                <a:latin typeface="Cambria" panose="02040503050406030204" pitchFamily="18" charset="0"/>
                <a:ea typeface="Cambria" panose="02040503050406030204" pitchFamily="18" charset="0"/>
              </a:rPr>
              <a:t>„За македонскиот јазик“, книга 11 од Посебните изданија на ИМЈ, објавена во 1978 година под редакција на: Тодор Димитровски, Блаже Конески и Трајко Стаматоски;</a:t>
            </a:r>
            <a:endParaRPr lang="en-US" sz="2200" dirty="0">
              <a:solidFill>
                <a:srgbClr val="002060"/>
              </a:solidFill>
              <a:latin typeface="Cambria" panose="02040503050406030204" pitchFamily="18" charset="0"/>
              <a:ea typeface="Cambria" panose="02040503050406030204" pitchFamily="18" charset="0"/>
            </a:endParaRPr>
          </a:p>
          <a:p>
            <a:pPr lvl="0"/>
            <a:r>
              <a:rPr lang="mk-MK" sz="2200" dirty="0">
                <a:solidFill>
                  <a:srgbClr val="002060"/>
                </a:solidFill>
                <a:latin typeface="Cambria" panose="02040503050406030204" pitchFamily="18" charset="0"/>
                <a:ea typeface="Cambria" panose="02040503050406030204" pitchFamily="18" charset="0"/>
              </a:rPr>
              <a:t>Зборници од едицијата „Денови на Благоја Корубин“ (почнувајќи од книга 2), основач и главен редактор: Снежана Велковска. Најновите зборници ги има на веб-страната на Институтот, а останатите електронски недостапни изданија се во подготовка за објавување;</a:t>
            </a:r>
            <a:endParaRPr lang="en-US" sz="2200" dirty="0">
              <a:solidFill>
                <a:srgbClr val="002060"/>
              </a:solidFill>
              <a:latin typeface="Cambria" panose="02040503050406030204" pitchFamily="18" charset="0"/>
              <a:ea typeface="Cambria" panose="02040503050406030204" pitchFamily="18" charset="0"/>
            </a:endParaRPr>
          </a:p>
          <a:p>
            <a:pPr lvl="0"/>
            <a:r>
              <a:rPr lang="mk-MK" sz="2200" dirty="0">
                <a:solidFill>
                  <a:srgbClr val="002060"/>
                </a:solidFill>
                <a:latin typeface="Cambria" panose="02040503050406030204" pitchFamily="18" charset="0"/>
                <a:ea typeface="Cambria" panose="02040503050406030204" pitchFamily="18" charset="0"/>
              </a:rPr>
              <a:t>Фототипско издание на „Речникот на презимињата кај Македонците“, во два тома (од 1994 и 2001 година) од авторите Марија Коробар-Белчева, Олга Иванова, Маринко Митков и Трајко Стаматоски и под редакција на Трајко Стаматоски.  </a:t>
            </a:r>
            <a:endParaRPr lang="en-US" sz="2200" dirty="0">
              <a:solidFill>
                <a:srgbClr val="002060"/>
              </a:solidFill>
              <a:latin typeface="Cambria" panose="02040503050406030204" pitchFamily="18" charset="0"/>
              <a:ea typeface="Cambria" panose="02040503050406030204" pitchFamily="18" charset="0"/>
            </a:endParaRPr>
          </a:p>
          <a:p>
            <a:endParaRPr lang="en-US" sz="2000" dirty="0">
              <a:solidFill>
                <a:srgbClr val="002060"/>
              </a:solidFill>
            </a:endParaRPr>
          </a:p>
          <a:p>
            <a:pPr marL="0" indent="0">
              <a:buNone/>
            </a:pPr>
            <a:endParaRPr lang="mk-MK" sz="2400" dirty="0">
              <a:solidFill>
                <a:srgbClr val="002060"/>
              </a:solidFill>
            </a:endParaRPr>
          </a:p>
          <a:p>
            <a:pPr marL="0" indent="0">
              <a:buNone/>
            </a:pPr>
            <a:endParaRPr lang="mk-MK" sz="2400" dirty="0">
              <a:solidFill>
                <a:srgbClr val="002060"/>
              </a:solidFill>
            </a:endParaRPr>
          </a:p>
          <a:p>
            <a:pPr marL="0" indent="0">
              <a:buNone/>
            </a:pPr>
            <a:endParaRPr lang="mk-MK" sz="2400" dirty="0">
              <a:solidFill>
                <a:srgbClr val="002060"/>
              </a:solidFill>
            </a:endParaRPr>
          </a:p>
          <a:p>
            <a:pPr marL="0" indent="0">
              <a:buNone/>
            </a:pPr>
            <a:endParaRPr lang="en-US" sz="2400" dirty="0">
              <a:solidFill>
                <a:srgbClr val="002060"/>
              </a:solidFill>
            </a:endParaRPr>
          </a:p>
          <a:p>
            <a:pPr marL="0" indent="0">
              <a:buNone/>
            </a:pPr>
            <a:endParaRPr lang="en-US" dirty="0">
              <a:solidFill>
                <a:srgbClr val="002060"/>
              </a:solidFill>
            </a:endParaRPr>
          </a:p>
        </p:txBody>
      </p:sp>
      <p:sp>
        <p:nvSpPr>
          <p:cNvPr id="2" name="Slide Number Placeholder 1">
            <a:extLst>
              <a:ext uri="{FF2B5EF4-FFF2-40B4-BE49-F238E27FC236}">
                <a16:creationId xmlns:a16="http://schemas.microsoft.com/office/drawing/2014/main" id="{0B2C9EDC-6AC2-4BE5-AF20-482E24E7FCEC}"/>
              </a:ext>
            </a:extLst>
          </p:cNvPr>
          <p:cNvSpPr>
            <a:spLocks noGrp="1"/>
          </p:cNvSpPr>
          <p:nvPr>
            <p:ph type="sldNum" sz="quarter" idx="12"/>
          </p:nvPr>
        </p:nvSpPr>
        <p:spPr/>
        <p:txBody>
          <a:bodyPr/>
          <a:lstStyle/>
          <a:p>
            <a:fld id="{437C734E-A296-458F-9569-4924532FDAD6}" type="slidenum">
              <a:rPr lang="en-US" smtClean="0"/>
              <a:t>20</a:t>
            </a:fld>
            <a:endParaRPr lang="en-US"/>
          </a:p>
        </p:txBody>
      </p:sp>
    </p:spTree>
    <p:extLst>
      <p:ext uri="{BB962C8B-B14F-4D97-AF65-F5344CB8AC3E}">
        <p14:creationId xmlns:p14="http://schemas.microsoft.com/office/powerpoint/2010/main" val="541145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100" b="1" dirty="0">
                <a:solidFill>
                  <a:schemeClr val="bg1"/>
                </a:solidFill>
                <a:latin typeface="Cambria" panose="02040503050406030204" pitchFamily="18" charset="0"/>
                <a:ea typeface="Cambria" panose="02040503050406030204" pitchFamily="18" charset="0"/>
              </a:rPr>
              <a:t>ЕЛЕКТРОНСКО ОБЈАВУВАЊЕ НА ИСЦРПЕНИ ИЗДАНИЈА</a:t>
            </a:r>
            <a:endParaRPr lang="en-US" sz="31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903620"/>
            <a:ext cx="5276757" cy="4310568"/>
          </a:xfrm>
        </p:spPr>
        <p:txBody>
          <a:bodyPr>
            <a:normAutofit/>
          </a:bodyPr>
          <a:lstStyle/>
          <a:p>
            <a:r>
              <a:rPr lang="mk-MK" sz="2200" dirty="0">
                <a:solidFill>
                  <a:srgbClr val="002060"/>
                </a:solidFill>
                <a:latin typeface="Cambria" panose="02040503050406030204" pitchFamily="18" charset="0"/>
                <a:ea typeface="Cambria" panose="02040503050406030204" pitchFamily="18" charset="0"/>
              </a:rPr>
              <a:t>Да потсетиме, електронското издание на „Правописот на македонскиот јазик“ може да се најде на: </a:t>
            </a:r>
            <a:r>
              <a:rPr lang="en-US" sz="2200" dirty="0">
                <a:latin typeface="Cambria" panose="02040503050406030204" pitchFamily="18" charset="0"/>
                <a:ea typeface="Cambria" panose="02040503050406030204" pitchFamily="18" charset="0"/>
                <a:hlinkClick r:id="rId2"/>
              </a:rPr>
              <a:t>https://pravopis.mk/sites/default/files/Pravopis-2017.PDF</a:t>
            </a:r>
            <a:endParaRPr lang="en-US" sz="2200" dirty="0">
              <a:latin typeface="Cambria" panose="02040503050406030204" pitchFamily="18" charset="0"/>
              <a:ea typeface="Cambria" panose="02040503050406030204" pitchFamily="18" charset="0"/>
            </a:endParaRPr>
          </a:p>
          <a:p>
            <a:endParaRPr lang="en-US" sz="2200" dirty="0">
              <a:latin typeface="Cambria" panose="02040503050406030204" pitchFamily="18" charset="0"/>
              <a:ea typeface="Cambria" panose="02040503050406030204" pitchFamily="18" charset="0"/>
            </a:endParaRPr>
          </a:p>
          <a:p>
            <a:r>
              <a:rPr lang="mk-MK" sz="2200" dirty="0">
                <a:solidFill>
                  <a:srgbClr val="002060"/>
                </a:solidFill>
                <a:latin typeface="Cambria" panose="02040503050406030204" pitchFamily="18" charset="0"/>
                <a:ea typeface="Cambria" panose="02040503050406030204" pitchFamily="18" charset="0"/>
              </a:rPr>
              <a:t>Се прават напори 4 200 страници од „Толковниот речник на македонскиот јазик“ да станат достапни во електронска форма за сите проучувачи и почитувачи на македонскиот јазик.</a:t>
            </a:r>
            <a:endParaRPr lang="en-US" sz="2200" dirty="0">
              <a:solidFill>
                <a:srgbClr val="002060"/>
              </a:solidFill>
              <a:latin typeface="Cambria" panose="02040503050406030204" pitchFamily="18" charset="0"/>
              <a:ea typeface="Cambria" panose="02040503050406030204" pitchFamily="18" charset="0"/>
            </a:endParaRPr>
          </a:p>
          <a:p>
            <a:pPr marL="0" indent="0">
              <a:buNone/>
            </a:pPr>
            <a:endParaRPr lang="mk-MK" sz="2400" dirty="0">
              <a:solidFill>
                <a:srgbClr val="002060"/>
              </a:solidFill>
            </a:endParaRPr>
          </a:p>
          <a:p>
            <a:pPr marL="0" indent="0">
              <a:buNone/>
            </a:pPr>
            <a:endParaRPr lang="mk-MK" sz="2400" dirty="0"/>
          </a:p>
          <a:p>
            <a:pPr marL="0" indent="0">
              <a:buNone/>
            </a:pPr>
            <a:endParaRPr lang="mk-MK" sz="2400" dirty="0"/>
          </a:p>
          <a:p>
            <a:pPr marL="0" indent="0">
              <a:buNone/>
            </a:pPr>
            <a:endParaRPr lang="en-US" sz="2400" dirty="0"/>
          </a:p>
          <a:p>
            <a:pPr marL="0" indent="0">
              <a:buNone/>
            </a:pPr>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7540" y="2152356"/>
            <a:ext cx="2556162" cy="3741585"/>
          </a:xfrm>
          <a:prstGeom prst="rect">
            <a:avLst/>
          </a:prstGeom>
        </p:spPr>
      </p:pic>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aturation sat="288000"/>
                    </a14:imgEffect>
                  </a14:imgLayer>
                </a14:imgProps>
              </a:ext>
              <a:ext uri="{28A0092B-C50C-407E-A947-70E740481C1C}">
                <a14:useLocalDpi xmlns:a14="http://schemas.microsoft.com/office/drawing/2010/main" val="0"/>
              </a:ext>
            </a:extLst>
          </a:blip>
          <a:stretch>
            <a:fillRect/>
          </a:stretch>
        </p:blipFill>
        <p:spPr>
          <a:xfrm>
            <a:off x="8816286" y="2152356"/>
            <a:ext cx="2555024" cy="3700402"/>
          </a:xfrm>
          <a:prstGeom prst="rect">
            <a:avLst/>
          </a:prstGeom>
          <a:effectLst>
            <a:outerShdw blurRad="50800" dist="50800" dir="5400000" algn="ctr" rotWithShape="0">
              <a:srgbClr val="000000"/>
            </a:outerShdw>
          </a:effectLst>
        </p:spPr>
      </p:pic>
      <p:sp>
        <p:nvSpPr>
          <p:cNvPr id="4" name="Slide Number Placeholder 3">
            <a:extLst>
              <a:ext uri="{FF2B5EF4-FFF2-40B4-BE49-F238E27FC236}">
                <a16:creationId xmlns:a16="http://schemas.microsoft.com/office/drawing/2014/main" id="{EA468518-6A7B-493F-9CF2-9FA6D9AB99D2}"/>
              </a:ext>
            </a:extLst>
          </p:cNvPr>
          <p:cNvSpPr>
            <a:spLocks noGrp="1"/>
          </p:cNvSpPr>
          <p:nvPr>
            <p:ph type="sldNum" sz="quarter" idx="12"/>
          </p:nvPr>
        </p:nvSpPr>
        <p:spPr/>
        <p:txBody>
          <a:bodyPr/>
          <a:lstStyle/>
          <a:p>
            <a:fld id="{437C734E-A296-458F-9569-4924532FDAD6}" type="slidenum">
              <a:rPr lang="en-US" smtClean="0"/>
              <a:t>21</a:t>
            </a:fld>
            <a:endParaRPr lang="en-US"/>
          </a:p>
        </p:txBody>
      </p:sp>
    </p:spTree>
    <p:extLst>
      <p:ext uri="{BB962C8B-B14F-4D97-AF65-F5344CB8AC3E}">
        <p14:creationId xmlns:p14="http://schemas.microsoft.com/office/powerpoint/2010/main" val="2427978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rmAutofit/>
          </a:bodyPr>
          <a:lstStyle/>
          <a:p>
            <a:pPr algn="ctr"/>
            <a:r>
              <a:rPr lang="mk-MK" sz="3800" b="1" dirty="0">
                <a:solidFill>
                  <a:schemeClr val="bg1"/>
                </a:solidFill>
                <a:latin typeface="Cambria" panose="02040503050406030204" pitchFamily="18" charset="0"/>
                <a:ea typeface="Cambria" panose="02040503050406030204" pitchFamily="18" charset="0"/>
              </a:rPr>
              <a:t>Издавачката дејност на </a:t>
            </a:r>
            <a:br>
              <a:rPr lang="en-US" sz="3800" b="1" dirty="0">
                <a:solidFill>
                  <a:schemeClr val="bg1"/>
                </a:solidFill>
                <a:latin typeface="Cambria" panose="02040503050406030204" pitchFamily="18" charset="0"/>
                <a:ea typeface="Cambria" panose="02040503050406030204" pitchFamily="18" charset="0"/>
              </a:rPr>
            </a:br>
            <a:r>
              <a:rPr lang="mk-MK" sz="3800" b="1" dirty="0">
                <a:solidFill>
                  <a:schemeClr val="bg1"/>
                </a:solidFill>
                <a:latin typeface="Cambria" panose="02040503050406030204" pitchFamily="18" charset="0"/>
                <a:ea typeface="Cambria" panose="02040503050406030204" pitchFamily="18" charset="0"/>
              </a:rPr>
              <a:t>Институтот за македонски јазик</a:t>
            </a:r>
            <a:endParaRPr lang="en-US" sz="3800" dirty="0"/>
          </a:p>
        </p:txBody>
      </p:sp>
      <p:sp>
        <p:nvSpPr>
          <p:cNvPr id="6" name="Content Placeholder 5"/>
          <p:cNvSpPr>
            <a:spLocks noGrp="1"/>
          </p:cNvSpPr>
          <p:nvPr>
            <p:ph idx="1"/>
          </p:nvPr>
        </p:nvSpPr>
        <p:spPr>
          <a:xfrm>
            <a:off x="838200" y="1825625"/>
            <a:ext cx="10515600" cy="4667250"/>
          </a:xfrm>
        </p:spPr>
        <p:txBody>
          <a:bodyPr>
            <a:noAutofit/>
          </a:bodyPr>
          <a:lstStyle/>
          <a:p>
            <a:r>
              <a:rPr lang="mk-MK" sz="2200" dirty="0">
                <a:solidFill>
                  <a:schemeClr val="accent5">
                    <a:lumMod val="50000"/>
                  </a:schemeClr>
                </a:solidFill>
                <a:latin typeface="Cambria" panose="02040503050406030204" pitchFamily="18" charset="0"/>
                <a:ea typeface="Cambria" panose="02040503050406030204" pitchFamily="18" charset="0"/>
              </a:rPr>
              <a:t>Во Институтот се работи на повеќе важни проекти за македонистиката. Подлога за научните истражувања е собраната граѓа во богатите картотеки на Институтот, како дел од нематеријалното културно наследство. Наша цел е да ја дигитализираме оваа граѓа за да ја зачуваме за идните проучувања. Резултат на научната работа е богатата издавачка дејност на Институтот за македонски јазик која ја сочинуваат три едиции: </a:t>
            </a:r>
            <a:r>
              <a:rPr lang="mk-MK" sz="2200" i="1" dirty="0">
                <a:solidFill>
                  <a:schemeClr val="accent5">
                    <a:lumMod val="50000"/>
                  </a:schemeClr>
                </a:solidFill>
                <a:latin typeface="Cambria" panose="02040503050406030204" pitchFamily="18" charset="0"/>
                <a:ea typeface="Cambria" panose="02040503050406030204" pitchFamily="18" charset="0"/>
              </a:rPr>
              <a:t>Посебни изданија, Стари текстови, Јазикот наш денешен</a:t>
            </a:r>
            <a:r>
              <a:rPr lang="mk-MK" sz="2200" dirty="0">
                <a:solidFill>
                  <a:schemeClr val="accent5">
                    <a:lumMod val="50000"/>
                  </a:schemeClr>
                </a:solidFill>
                <a:latin typeface="Cambria" panose="02040503050406030204" pitchFamily="18" charset="0"/>
                <a:ea typeface="Cambria" panose="02040503050406030204" pitchFamily="18" charset="0"/>
              </a:rPr>
              <a:t>. Редовно излегуваат списанијата </a:t>
            </a:r>
            <a:r>
              <a:rPr lang="mk-MK" sz="2200" i="1" dirty="0">
                <a:solidFill>
                  <a:schemeClr val="accent5">
                    <a:lumMod val="50000"/>
                  </a:schemeClr>
                </a:solidFill>
                <a:latin typeface="Cambria" panose="02040503050406030204" pitchFamily="18" charset="0"/>
                <a:ea typeface="Cambria" panose="02040503050406030204" pitchFamily="18" charset="0"/>
              </a:rPr>
              <a:t>Македонски јазик</a:t>
            </a:r>
            <a:r>
              <a:rPr lang="mk-MK" sz="2200" dirty="0">
                <a:solidFill>
                  <a:schemeClr val="accent5">
                    <a:lumMod val="50000"/>
                  </a:schemeClr>
                </a:solidFill>
                <a:latin typeface="Cambria" panose="02040503050406030204" pitchFamily="18" charset="0"/>
                <a:ea typeface="Cambria" panose="02040503050406030204" pitchFamily="18" charset="0"/>
              </a:rPr>
              <a:t> и </a:t>
            </a:r>
            <a:r>
              <a:rPr lang="mk-MK" sz="2200" i="1" dirty="0">
                <a:solidFill>
                  <a:schemeClr val="accent5">
                    <a:lumMod val="50000"/>
                  </a:schemeClr>
                </a:solidFill>
                <a:latin typeface="Cambria" panose="02040503050406030204" pitchFamily="18" charset="0"/>
                <a:ea typeface="Cambria" panose="02040503050406030204" pitchFamily="18" charset="0"/>
              </a:rPr>
              <a:t>Македонистика.</a:t>
            </a:r>
            <a:r>
              <a:rPr lang="mk-MK" sz="2200" dirty="0">
                <a:solidFill>
                  <a:schemeClr val="accent5">
                    <a:lumMod val="50000"/>
                  </a:schemeClr>
                </a:solidFill>
                <a:latin typeface="Cambria" panose="02040503050406030204" pitchFamily="18" charset="0"/>
                <a:ea typeface="Cambria" panose="02040503050406030204" pitchFamily="18" charset="0"/>
              </a:rPr>
              <a:t> Последниве години зачестија зборниците од научни собири, а се јавуваме и како коиздавачи на научни монографии и зборници.</a:t>
            </a:r>
            <a:endParaRPr lang="en-US" sz="2200" dirty="0">
              <a:solidFill>
                <a:schemeClr val="accent5">
                  <a:lumMod val="50000"/>
                </a:schemeClr>
              </a:solidFill>
              <a:latin typeface="Cambria" panose="02040503050406030204" pitchFamily="18" charset="0"/>
              <a:ea typeface="Cambria" panose="02040503050406030204" pitchFamily="18" charset="0"/>
            </a:endParaRPr>
          </a:p>
          <a:p>
            <a:r>
              <a:rPr lang="mk-MK" sz="2200" dirty="0">
                <a:solidFill>
                  <a:schemeClr val="accent5">
                    <a:lumMod val="50000"/>
                  </a:schemeClr>
                </a:solidFill>
                <a:latin typeface="Cambria" panose="02040503050406030204" pitchFamily="18" charset="0"/>
                <a:ea typeface="Cambria" panose="02040503050406030204" pitchFamily="18" charset="0"/>
              </a:rPr>
              <a:t>Ја претставуваме издавачката дејност на ИМЈ „Крсте Мисирков“ преку 14 наслови на списанија, монографии и зборници објавени во 2019 година, како и најновите зборници од 2020 година.</a:t>
            </a:r>
            <a:endParaRPr lang="en-US" sz="2200" dirty="0">
              <a:solidFill>
                <a:schemeClr val="accent5">
                  <a:lumMod val="50000"/>
                </a:schemeClr>
              </a:solidFill>
              <a:latin typeface="Cambria" panose="02040503050406030204" pitchFamily="18" charset="0"/>
              <a:ea typeface="Cambria" panose="02040503050406030204" pitchFamily="18" charset="0"/>
            </a:endParaRPr>
          </a:p>
          <a:p>
            <a:r>
              <a:rPr lang="mk-MK" sz="2200" dirty="0">
                <a:solidFill>
                  <a:schemeClr val="accent5">
                    <a:lumMod val="50000"/>
                  </a:schemeClr>
                </a:solidFill>
                <a:latin typeface="Cambria" panose="02040503050406030204" pitchFamily="18" charset="0"/>
                <a:ea typeface="Cambria" panose="02040503050406030204" pitchFamily="18" charset="0"/>
              </a:rPr>
              <a:t>Повеќе информации за изданијата на Институтот има на веб-страницата</a:t>
            </a:r>
            <a:r>
              <a:rPr lang="en-US" sz="2200" dirty="0">
                <a:solidFill>
                  <a:schemeClr val="accent5">
                    <a:lumMod val="50000"/>
                  </a:schemeClr>
                </a:solidFill>
                <a:latin typeface="Cambria" panose="02040503050406030204" pitchFamily="18" charset="0"/>
                <a:ea typeface="Cambria" panose="02040503050406030204" pitchFamily="18" charset="0"/>
              </a:rPr>
              <a:t>: </a:t>
            </a:r>
            <a:r>
              <a:rPr lang="en-US" sz="2200" dirty="0">
                <a:solidFill>
                  <a:schemeClr val="accent1">
                    <a:lumMod val="75000"/>
                  </a:schemeClr>
                </a:solidFill>
                <a:latin typeface="Cambria" panose="02040503050406030204" pitchFamily="18" charset="0"/>
                <a:ea typeface="Cambria" panose="02040503050406030204" pitchFamily="18" charset="0"/>
              </a:rPr>
              <a:t>http://imj.ukim.edu.mk/</a:t>
            </a:r>
          </a:p>
        </p:txBody>
      </p:sp>
      <p:sp>
        <p:nvSpPr>
          <p:cNvPr id="2" name="Slide Number Placeholder 1">
            <a:extLst>
              <a:ext uri="{FF2B5EF4-FFF2-40B4-BE49-F238E27FC236}">
                <a16:creationId xmlns:a16="http://schemas.microsoft.com/office/drawing/2014/main" id="{B0901BA8-3DE3-4E8C-82D3-40183534A66B}"/>
              </a:ext>
            </a:extLst>
          </p:cNvPr>
          <p:cNvSpPr>
            <a:spLocks noGrp="1"/>
          </p:cNvSpPr>
          <p:nvPr>
            <p:ph type="sldNum" sz="quarter" idx="12"/>
          </p:nvPr>
        </p:nvSpPr>
        <p:spPr/>
        <p:txBody>
          <a:bodyPr/>
          <a:lstStyle/>
          <a:p>
            <a:fld id="{437C734E-A296-458F-9569-4924532FDAD6}" type="slidenum">
              <a:rPr lang="en-US" smtClean="0"/>
              <a:t>3</a:t>
            </a:fld>
            <a:endParaRPr lang="en-US"/>
          </a:p>
        </p:txBody>
      </p:sp>
    </p:spTree>
    <p:extLst>
      <p:ext uri="{BB962C8B-B14F-4D97-AF65-F5344CB8AC3E}">
        <p14:creationId xmlns:p14="http://schemas.microsoft.com/office/powerpoint/2010/main" val="1337950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rmAutofit/>
          </a:bodyPr>
          <a:lstStyle/>
          <a:p>
            <a:pPr algn="ctr"/>
            <a:r>
              <a:rPr lang="mk-MK" sz="3800" b="1" dirty="0">
                <a:solidFill>
                  <a:schemeClr val="bg1"/>
                </a:solidFill>
                <a:latin typeface="Cambria" panose="02040503050406030204" pitchFamily="18" charset="0"/>
                <a:ea typeface="Cambria" panose="02040503050406030204" pitchFamily="18" charset="0"/>
              </a:rPr>
              <a:t>СПИСАНИЈА</a:t>
            </a:r>
            <a:endParaRPr lang="en-US" sz="3800" dirty="0"/>
          </a:p>
        </p:txBody>
      </p:sp>
      <p:sp>
        <p:nvSpPr>
          <p:cNvPr id="6" name="Content Placeholder 5"/>
          <p:cNvSpPr>
            <a:spLocks noGrp="1"/>
          </p:cNvSpPr>
          <p:nvPr>
            <p:ph idx="1"/>
          </p:nvPr>
        </p:nvSpPr>
        <p:spPr>
          <a:xfrm>
            <a:off x="838200" y="1825625"/>
            <a:ext cx="7231602" cy="4667250"/>
          </a:xfrm>
        </p:spPr>
        <p:txBody>
          <a:bodyPr>
            <a:noAutofit/>
          </a:bodyPr>
          <a:lstStyle/>
          <a:p>
            <a:r>
              <a:rPr lang="mk-MK" sz="2200" b="1" dirty="0">
                <a:solidFill>
                  <a:schemeClr val="accent5">
                    <a:lumMod val="50000"/>
                  </a:schemeClr>
                </a:solidFill>
                <a:latin typeface="Cambria" panose="02040503050406030204" pitchFamily="18" charset="0"/>
                <a:ea typeface="Cambria" panose="02040503050406030204" pitchFamily="18" charset="0"/>
              </a:rPr>
              <a:t>Македонски јазик</a:t>
            </a:r>
            <a:endParaRPr lang="en-US" sz="2200" b="1" dirty="0">
              <a:solidFill>
                <a:schemeClr val="accent5">
                  <a:lumMod val="50000"/>
                </a:schemeClr>
              </a:solidFill>
              <a:latin typeface="Cambria" panose="02040503050406030204" pitchFamily="18" charset="0"/>
              <a:ea typeface="Cambria" panose="02040503050406030204" pitchFamily="18" charset="0"/>
            </a:endParaRPr>
          </a:p>
          <a:p>
            <a:pPr marL="0" indent="266700">
              <a:buNone/>
            </a:pPr>
            <a:r>
              <a:rPr lang="ru-RU" sz="2000" dirty="0">
                <a:solidFill>
                  <a:schemeClr val="accent5">
                    <a:lumMod val="50000"/>
                  </a:schemeClr>
                </a:solidFill>
                <a:latin typeface="Cambria" panose="02040503050406030204" pitchFamily="18" charset="0"/>
                <a:ea typeface="Cambria" panose="02040503050406030204" pitchFamily="18" charset="0"/>
              </a:rPr>
              <a:t>Списанието </a:t>
            </a:r>
            <a:r>
              <a:rPr lang="ru-RU" sz="2000" i="1" dirty="0">
                <a:solidFill>
                  <a:schemeClr val="accent5">
                    <a:lumMod val="50000"/>
                  </a:schemeClr>
                </a:solidFill>
                <a:latin typeface="Cambria" panose="02040503050406030204" pitchFamily="18" charset="0"/>
                <a:ea typeface="Cambria" panose="02040503050406030204" pitchFamily="18" charset="0"/>
              </a:rPr>
              <a:t>Македонски јазик</a:t>
            </a:r>
            <a:r>
              <a:rPr lang="ru-RU" sz="2000" dirty="0">
                <a:solidFill>
                  <a:schemeClr val="accent5">
                    <a:lumMod val="50000"/>
                  </a:schemeClr>
                </a:solidFill>
                <a:latin typeface="Cambria" panose="02040503050406030204" pitchFamily="18" charset="0"/>
                <a:ea typeface="Cambria" panose="02040503050406030204" pitchFamily="18" charset="0"/>
              </a:rPr>
              <a:t> е прво стручно и научно списание за македонскиот јазик, што претставува своевидно сведоштво за развојот на македонската наука за јазикот. Првиот број е излезен во 1950 година под редакција на: Блаже Конески, Крум Тошев, Божидар Видоески и Радмила Угринова. Списанието подоцна прерасна во сведоштво за развојот на македонистичката научна мисла во кое свои трудови имаат афирмирани лингвисти, професори, научници, но и постдипломци. Бројот 70 е достапен на следниот линк: </a:t>
            </a:r>
            <a:r>
              <a:rPr lang="ru-RU" sz="2000" dirty="0">
                <a:solidFill>
                  <a:schemeClr val="accent5">
                    <a:lumMod val="50000"/>
                  </a:schemeClr>
                </a:solidFill>
                <a:latin typeface="Cambria" panose="02040503050406030204" pitchFamily="18" charset="0"/>
                <a:ea typeface="Cambria" panose="02040503050406030204" pitchFamily="18" charset="0"/>
                <a:hlinkClick r:id="rId2"/>
              </a:rPr>
              <a:t>http://imj.ukim.edu.mk/CMS/Upload/dokumenti/%D0%9C%D0%B0%D0%BA%D0%B5%D0%B4%D0%BE%D0%BD%D1%81%D0%BA%D0%B8%20%D1%98%D0%B0%D0%B7%D0%B8%D0%BA%202019%20%D1%81%D0%BE%20%D0%A3%D0%94%D0%9A.pdf</a:t>
            </a:r>
            <a:r>
              <a:rPr lang="ru-RU" sz="2000" dirty="0">
                <a:solidFill>
                  <a:schemeClr val="accent5">
                    <a:lumMod val="50000"/>
                  </a:schemeClr>
                </a:solidFill>
                <a:latin typeface="Cambria" panose="02040503050406030204" pitchFamily="18" charset="0"/>
                <a:ea typeface="Cambria" panose="02040503050406030204" pitchFamily="18" charset="0"/>
              </a:rPr>
              <a:t> </a:t>
            </a:r>
          </a:p>
        </p:txBody>
      </p:sp>
      <p:sp>
        <p:nvSpPr>
          <p:cNvPr id="2" name="Slide Number Placeholder 1">
            <a:extLst>
              <a:ext uri="{FF2B5EF4-FFF2-40B4-BE49-F238E27FC236}">
                <a16:creationId xmlns:a16="http://schemas.microsoft.com/office/drawing/2014/main" id="{B0901BA8-3DE3-4E8C-82D3-40183534A66B}"/>
              </a:ext>
            </a:extLst>
          </p:cNvPr>
          <p:cNvSpPr>
            <a:spLocks noGrp="1"/>
          </p:cNvSpPr>
          <p:nvPr>
            <p:ph type="sldNum" sz="quarter" idx="12"/>
          </p:nvPr>
        </p:nvSpPr>
        <p:spPr/>
        <p:txBody>
          <a:bodyPr/>
          <a:lstStyle/>
          <a:p>
            <a:fld id="{437C734E-A296-458F-9569-4924532FDAD6}" type="slidenum">
              <a:rPr lang="en-US" smtClean="0"/>
              <a:t>4</a:t>
            </a:fld>
            <a:endParaRPr lang="en-US"/>
          </a:p>
        </p:txBody>
      </p:sp>
      <p:pic>
        <p:nvPicPr>
          <p:cNvPr id="3" name="Picture 2">
            <a:extLst>
              <a:ext uri="{FF2B5EF4-FFF2-40B4-BE49-F238E27FC236}">
                <a16:creationId xmlns:a16="http://schemas.microsoft.com/office/drawing/2014/main" id="{559636C1-E4CF-4C38-B250-5597DA4B5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9938" y="1801655"/>
            <a:ext cx="3053862" cy="4233385"/>
          </a:xfrm>
          <a:prstGeom prst="rect">
            <a:avLst/>
          </a:prstGeom>
          <a:ln>
            <a:solidFill>
              <a:srgbClr val="002060"/>
            </a:solidFill>
          </a:ln>
          <a:effectLst>
            <a:glow rad="50800">
              <a:srgbClr val="002060"/>
            </a:glow>
          </a:effectLst>
        </p:spPr>
      </p:pic>
    </p:spTree>
    <p:extLst>
      <p:ext uri="{BB962C8B-B14F-4D97-AF65-F5344CB8AC3E}">
        <p14:creationId xmlns:p14="http://schemas.microsoft.com/office/powerpoint/2010/main" val="297757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rmAutofit/>
          </a:bodyPr>
          <a:lstStyle/>
          <a:p>
            <a:pPr algn="ctr"/>
            <a:r>
              <a:rPr lang="mk-MK" sz="3800" b="1" dirty="0">
                <a:solidFill>
                  <a:schemeClr val="bg1"/>
                </a:solidFill>
                <a:latin typeface="Cambria" panose="02040503050406030204" pitchFamily="18" charset="0"/>
                <a:ea typeface="Cambria" panose="02040503050406030204" pitchFamily="18" charset="0"/>
              </a:rPr>
              <a:t>СПИСАНИЈА</a:t>
            </a:r>
            <a:endParaRPr lang="en-US" sz="3800" dirty="0"/>
          </a:p>
        </p:txBody>
      </p:sp>
      <p:sp>
        <p:nvSpPr>
          <p:cNvPr id="6" name="Content Placeholder 5"/>
          <p:cNvSpPr>
            <a:spLocks noGrp="1"/>
          </p:cNvSpPr>
          <p:nvPr>
            <p:ph idx="1"/>
          </p:nvPr>
        </p:nvSpPr>
        <p:spPr>
          <a:xfrm>
            <a:off x="838200" y="1825625"/>
            <a:ext cx="5627914" cy="4667250"/>
          </a:xfrm>
        </p:spPr>
        <p:txBody>
          <a:bodyPr>
            <a:noAutofit/>
          </a:bodyPr>
          <a:lstStyle/>
          <a:p>
            <a:r>
              <a:rPr lang="mk-MK" sz="2200" b="1" dirty="0">
                <a:solidFill>
                  <a:schemeClr val="accent5">
                    <a:lumMod val="50000"/>
                  </a:schemeClr>
                </a:solidFill>
                <a:latin typeface="Cambria" panose="02040503050406030204" pitchFamily="18" charset="0"/>
                <a:ea typeface="Cambria" panose="02040503050406030204" pitchFamily="18" charset="0"/>
              </a:rPr>
              <a:t>Македонистика</a:t>
            </a:r>
          </a:p>
          <a:p>
            <a:pPr marL="0" indent="0">
              <a:buNone/>
              <a:tabLst>
                <a:tab pos="269875" algn="l"/>
              </a:tabLst>
            </a:pPr>
            <a:r>
              <a:rPr lang="de-DE" sz="2000" dirty="0">
                <a:solidFill>
                  <a:schemeClr val="accent5">
                    <a:lumMod val="50000"/>
                  </a:schemeClr>
                </a:solidFill>
                <a:latin typeface="Cambria" panose="02040503050406030204" pitchFamily="18" charset="0"/>
                <a:ea typeface="Cambria" panose="02040503050406030204" pitchFamily="18" charset="0"/>
              </a:rPr>
              <a:t>	</a:t>
            </a:r>
            <a:r>
              <a:rPr lang="ru-RU" sz="2000" dirty="0">
                <a:solidFill>
                  <a:schemeClr val="accent5">
                    <a:lumMod val="50000"/>
                  </a:schemeClr>
                </a:solidFill>
                <a:latin typeface="Cambria" panose="02040503050406030204" pitchFamily="18" charset="0"/>
                <a:ea typeface="Cambria" panose="02040503050406030204" pitchFamily="18" charset="0"/>
              </a:rPr>
              <a:t>Списанието </a:t>
            </a:r>
            <a:r>
              <a:rPr lang="ru-RU" sz="2000" i="1" dirty="0">
                <a:solidFill>
                  <a:schemeClr val="accent5">
                    <a:lumMod val="50000"/>
                  </a:schemeClr>
                </a:solidFill>
                <a:latin typeface="Cambria" panose="02040503050406030204" pitchFamily="18" charset="0"/>
                <a:ea typeface="Cambria" panose="02040503050406030204" pitchFamily="18" charset="0"/>
              </a:rPr>
              <a:t>Македонистика</a:t>
            </a:r>
            <a:r>
              <a:rPr lang="ru-RU" sz="2000" dirty="0">
                <a:solidFill>
                  <a:schemeClr val="accent5">
                    <a:lumMod val="50000"/>
                  </a:schemeClr>
                </a:solidFill>
                <a:latin typeface="Cambria" panose="02040503050406030204" pitchFamily="18" charset="0"/>
                <a:ea typeface="Cambria" panose="02040503050406030204" pitchFamily="18" charset="0"/>
              </a:rPr>
              <a:t> излегува повремено. Во него се објавуваат поголеми рецензирани научни трудови. Во 2019 излегоа броевите 18 и 18-1 и се достапни на: </a:t>
            </a:r>
            <a:r>
              <a:rPr lang="ru-RU" sz="2000" dirty="0">
                <a:solidFill>
                  <a:schemeClr val="accent5">
                    <a:lumMod val="50000"/>
                  </a:schemeClr>
                </a:solidFill>
                <a:latin typeface="Cambria" panose="02040503050406030204" pitchFamily="18" charset="0"/>
                <a:ea typeface="Cambria" panose="02040503050406030204" pitchFamily="18" charset="0"/>
                <a:hlinkClick r:id="rId2"/>
              </a:rPr>
              <a:t>http://www.imj.ukim.edu.mk/mk/%D0%98%D0%B7%D0%B4%D0%B0%D0%BD%D0%B8%D1%98%D0%B0/%D0%A1%D0%BF%D0%B8%D1%81%D0%B0%D0%BD%D0%B8%D1%98%D0%B0/%D0%9C%D0%B0%D0%BA%D0%B5%D0%B4%D0%BE%D0%BD%D0%B8%D1%81%D1%82%D0%B8%D0%BA%D0%B0.aspx</a:t>
            </a:r>
            <a:endParaRPr lang="ru-RU" sz="2000" dirty="0">
              <a:solidFill>
                <a:schemeClr val="accent5">
                  <a:lumMod val="50000"/>
                </a:schemeClr>
              </a:solidFill>
              <a:latin typeface="Cambria" panose="02040503050406030204" pitchFamily="18" charset="0"/>
              <a:ea typeface="Cambria" panose="02040503050406030204" pitchFamily="18" charset="0"/>
            </a:endParaRPr>
          </a:p>
        </p:txBody>
      </p:sp>
      <p:sp>
        <p:nvSpPr>
          <p:cNvPr id="2" name="Slide Number Placeholder 1">
            <a:extLst>
              <a:ext uri="{FF2B5EF4-FFF2-40B4-BE49-F238E27FC236}">
                <a16:creationId xmlns:a16="http://schemas.microsoft.com/office/drawing/2014/main" id="{B0901BA8-3DE3-4E8C-82D3-40183534A66B}"/>
              </a:ext>
            </a:extLst>
          </p:cNvPr>
          <p:cNvSpPr>
            <a:spLocks noGrp="1"/>
          </p:cNvSpPr>
          <p:nvPr>
            <p:ph type="sldNum" sz="quarter" idx="12"/>
          </p:nvPr>
        </p:nvSpPr>
        <p:spPr/>
        <p:txBody>
          <a:bodyPr/>
          <a:lstStyle/>
          <a:p>
            <a:fld id="{437C734E-A296-458F-9569-4924532FDAD6}" type="slidenum">
              <a:rPr lang="en-US" smtClean="0"/>
              <a:t>5</a:t>
            </a:fld>
            <a:endParaRPr lang="en-US"/>
          </a:p>
        </p:txBody>
      </p:sp>
      <p:pic>
        <p:nvPicPr>
          <p:cNvPr id="4" name="Picture 3">
            <a:extLst>
              <a:ext uri="{FF2B5EF4-FFF2-40B4-BE49-F238E27FC236}">
                <a16:creationId xmlns:a16="http://schemas.microsoft.com/office/drawing/2014/main" id="{B318FED6-D776-4931-BF48-D82E04B89C2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tretch>
            <a:fillRect/>
          </a:stretch>
        </p:blipFill>
        <p:spPr>
          <a:xfrm>
            <a:off x="6959721" y="2138288"/>
            <a:ext cx="2449598" cy="3455781"/>
          </a:xfrm>
          <a:prstGeom prst="rect">
            <a:avLst/>
          </a:prstGeom>
          <a:ln>
            <a:solidFill>
              <a:srgbClr val="002060"/>
            </a:solidFill>
          </a:ln>
          <a:effectLst>
            <a:glow rad="50800">
              <a:srgbClr val="002060"/>
            </a:glow>
          </a:effectLst>
        </p:spPr>
      </p:pic>
      <p:pic>
        <p:nvPicPr>
          <p:cNvPr id="9" name="Picture 8">
            <a:extLst>
              <a:ext uri="{FF2B5EF4-FFF2-40B4-BE49-F238E27FC236}">
                <a16:creationId xmlns:a16="http://schemas.microsoft.com/office/drawing/2014/main" id="{D70E21E3-EA87-4ECE-97FF-D87658C6B0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97512" y="2138288"/>
            <a:ext cx="2419947" cy="3455781"/>
          </a:xfrm>
          <a:prstGeom prst="rect">
            <a:avLst/>
          </a:prstGeom>
          <a:ln>
            <a:solidFill>
              <a:srgbClr val="002060"/>
            </a:solidFill>
          </a:ln>
          <a:effectLst>
            <a:glow rad="50800">
              <a:srgbClr val="002060"/>
            </a:glow>
          </a:effectLst>
        </p:spPr>
      </p:pic>
    </p:spTree>
    <p:extLst>
      <p:ext uri="{BB962C8B-B14F-4D97-AF65-F5344CB8AC3E}">
        <p14:creationId xmlns:p14="http://schemas.microsoft.com/office/powerpoint/2010/main" val="186332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ВО ЧЕСТ НА БЛАГОЈА КОРУБИН</a:t>
            </a:r>
            <a:r>
              <a:rPr lang="mk-MK" sz="3800" dirty="0">
                <a:solidFill>
                  <a:schemeClr val="bg1"/>
                </a:solidFill>
                <a:latin typeface="Cambria" panose="02040503050406030204" pitchFamily="18" charset="0"/>
                <a:ea typeface="Cambria" panose="02040503050406030204" pitchFamily="18" charset="0"/>
              </a:rPr>
              <a:t> „</a:t>
            </a:r>
            <a:r>
              <a:rPr lang="mk-MK" sz="3800" b="1" dirty="0">
                <a:solidFill>
                  <a:schemeClr val="bg1"/>
                </a:solidFill>
                <a:latin typeface="Cambria" panose="02040503050406030204" pitchFamily="18" charset="0"/>
                <a:ea typeface="Cambria" panose="02040503050406030204" pitchFamily="18" charset="0"/>
              </a:rPr>
              <a:t>ЈАЗИКОТ НАШ ДЕНЕШЕН“</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447671" cy="4351338"/>
          </a:xfrm>
        </p:spPr>
        <p:txBody>
          <a:bodyPr>
            <a:normAutofit fontScale="92500" lnSpcReduction="10000"/>
          </a:bodyPr>
          <a:lstStyle/>
          <a:p>
            <a:r>
              <a:rPr lang="mk-MK" sz="2400" b="1" dirty="0">
                <a:solidFill>
                  <a:schemeClr val="accent5">
                    <a:lumMod val="50000"/>
                  </a:schemeClr>
                </a:solidFill>
                <a:latin typeface="Cambria" panose="02040503050406030204" pitchFamily="18" charset="0"/>
                <a:ea typeface="Cambria" panose="02040503050406030204" pitchFamily="18" charset="0"/>
              </a:rPr>
              <a:t>Фолклор – традиција – јазик, зборник на трудови од научниот собир одржан на 17 и 18 мај 2018 година, книга 30</a:t>
            </a:r>
          </a:p>
          <a:p>
            <a:pPr marL="0" indent="0">
              <a:buNone/>
            </a:pPr>
            <a:r>
              <a:rPr lang="en-US" sz="2400" dirty="0">
                <a:solidFill>
                  <a:schemeClr val="accent5">
                    <a:lumMod val="50000"/>
                  </a:schemeClr>
                </a:solidFill>
                <a:latin typeface="Cambria" panose="02040503050406030204" pitchFamily="18" charset="0"/>
                <a:ea typeface="Cambria" panose="02040503050406030204" pitchFamily="18" charset="0"/>
              </a:rPr>
              <a:t>    </a:t>
            </a:r>
            <a:r>
              <a:rPr lang="mk-MK" sz="2200" dirty="0">
                <a:solidFill>
                  <a:schemeClr val="accent5">
                    <a:lumMod val="50000"/>
                  </a:schemeClr>
                </a:solidFill>
                <a:latin typeface="Cambria" panose="02040503050406030204" pitchFamily="18" charset="0"/>
                <a:ea typeface="Cambria" panose="02040503050406030204" pitchFamily="18" charset="0"/>
              </a:rPr>
              <a:t>Основач и главен уредник на едицијата и на овој зборник (со меѓународна редакција) е проф. д-р Снежана Велковска. Едицијата започна со почетокот на манифестацијата „Денови на Благоја Корубин“ пред повеќе од дваесет години. Во оваа едиција се објавуваат монографии и зборници поврзани со употребата на македонскиот стандарден јазик во практиката и што обработуваат актуелна јазична проблематика. Конкретно, во зборникот </a:t>
            </a:r>
            <a:r>
              <a:rPr lang="mk-MK" sz="2200" i="1" dirty="0">
                <a:solidFill>
                  <a:schemeClr val="accent5">
                    <a:lumMod val="50000"/>
                  </a:schemeClr>
                </a:solidFill>
                <a:latin typeface="Cambria" panose="02040503050406030204" pitchFamily="18" charset="0"/>
                <a:ea typeface="Cambria" panose="02040503050406030204" pitchFamily="18" charset="0"/>
              </a:rPr>
              <a:t>Фолклор – традиција – јазик</a:t>
            </a:r>
            <a:r>
              <a:rPr lang="mk-MK" sz="2200" dirty="0">
                <a:solidFill>
                  <a:schemeClr val="accent5">
                    <a:lumMod val="50000"/>
                  </a:schemeClr>
                </a:solidFill>
                <a:latin typeface="Cambria" panose="02040503050406030204" pitchFamily="18" charset="0"/>
                <a:ea typeface="Cambria" panose="02040503050406030204" pitchFamily="18" charset="0"/>
              </a:rPr>
              <a:t> се вклучени реферати од сите лингвистички средини во Македонија, како и учесници од Србија и Хрватска.</a:t>
            </a:r>
          </a:p>
          <a:p>
            <a:pPr marL="0" indent="0">
              <a:buNone/>
            </a:pPr>
            <a:r>
              <a:rPr lang="en-US" sz="2200" dirty="0">
                <a:solidFill>
                  <a:schemeClr val="accent1">
                    <a:lumMod val="75000"/>
                  </a:schemeClr>
                </a:solidFill>
                <a:latin typeface="Cambria" panose="02040503050406030204" pitchFamily="18" charset="0"/>
                <a:ea typeface="Cambria" panose="02040503050406030204" pitchFamily="18" charset="0"/>
              </a:rPr>
              <a:t>http://imj.ukim.edu.mk/CMS/Upload/dokumenti/folklor_compressed.pdf</a:t>
            </a:r>
          </a:p>
          <a:p>
            <a:pPr marL="0" indent="0">
              <a:buNone/>
            </a:pPr>
            <a:endParaRPr lang="en-US" sz="2000" dirty="0">
              <a:solidFill>
                <a:schemeClr val="accent5">
                  <a:lumMod val="50000"/>
                </a:schemeClr>
              </a:solidFill>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saturation sat="197000"/>
                    </a14:imgEffect>
                  </a14:imgLayer>
                </a14:imgProps>
              </a:ext>
              <a:ext uri="{28A0092B-C50C-407E-A947-70E740481C1C}">
                <a14:useLocalDpi xmlns:a14="http://schemas.microsoft.com/office/drawing/2010/main" val="0"/>
              </a:ext>
            </a:extLst>
          </a:blip>
          <a:stretch>
            <a:fillRect/>
          </a:stretch>
        </p:blipFill>
        <p:spPr>
          <a:xfrm>
            <a:off x="8468751" y="1881098"/>
            <a:ext cx="2996417" cy="4192791"/>
          </a:xfrm>
          <a:prstGeom prst="rect">
            <a:avLst/>
          </a:prstGeom>
          <a:ln>
            <a:solidFill>
              <a:srgbClr val="002060"/>
            </a:solidFill>
          </a:ln>
          <a:effectLst>
            <a:glow rad="50800">
              <a:srgbClr val="002060"/>
            </a:glow>
          </a:effectLst>
        </p:spPr>
      </p:pic>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6</a:t>
            </a:fld>
            <a:endParaRPr lang="en-US"/>
          </a:p>
        </p:txBody>
      </p:sp>
    </p:spTree>
    <p:extLst>
      <p:ext uri="{BB962C8B-B14F-4D97-AF65-F5344CB8AC3E}">
        <p14:creationId xmlns:p14="http://schemas.microsoft.com/office/powerpoint/2010/main" val="13731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ПОСЕБНИ ИЗДАНИЈА</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2005012"/>
            <a:ext cx="10515600" cy="4351338"/>
          </a:xfrm>
        </p:spPr>
        <p:txBody>
          <a:bodyPr>
            <a:normAutofit/>
          </a:bodyPr>
          <a:lstStyle/>
          <a:p>
            <a:pPr marL="0" indent="0">
              <a:lnSpc>
                <a:spcPct val="100000"/>
              </a:lnSpc>
              <a:buNone/>
            </a:pPr>
            <a:r>
              <a:rPr lang="mk-MK" dirty="0">
                <a:solidFill>
                  <a:srgbClr val="002060"/>
                </a:solidFill>
                <a:latin typeface="Cambria" panose="02040503050406030204" pitchFamily="18" charset="0"/>
                <a:ea typeface="Cambria" panose="02040503050406030204" pitchFamily="18" charset="0"/>
              </a:rPr>
              <a:t>Во оваа едиција се објавени монографии од врвни лингвисти</a:t>
            </a:r>
            <a:r>
              <a:rPr lang="en-US" dirty="0">
                <a:solidFill>
                  <a:srgbClr val="002060"/>
                </a:solidFill>
                <a:latin typeface="Cambria" panose="02040503050406030204" pitchFamily="18" charset="0"/>
                <a:ea typeface="Cambria" panose="02040503050406030204" pitchFamily="18" charset="0"/>
              </a:rPr>
              <a:t> </a:t>
            </a:r>
            <a:r>
              <a:rPr lang="mk-MK" dirty="0">
                <a:solidFill>
                  <a:srgbClr val="002060"/>
                </a:solidFill>
                <a:latin typeface="Cambria" panose="02040503050406030204" pitchFamily="18" charset="0"/>
                <a:ea typeface="Cambria" panose="02040503050406030204" pitchFamily="18" charset="0"/>
              </a:rPr>
              <a:t>на теми од сите области: современ македонски јазик, дијалектологија, ономастика, историја на македонскиот јазик, лексикологија, морфологија, синтакса, социолингвистика... Овде се објавени и дел магистерските и докторските дисертации од нашите македонисти.</a:t>
            </a:r>
            <a:endParaRPr lang="en-US" dirty="0">
              <a:solidFill>
                <a:srgbClr val="002060"/>
              </a:solidFill>
              <a:latin typeface="Cambria" panose="02040503050406030204" pitchFamily="18" charset="0"/>
              <a:ea typeface="Cambria" panose="02040503050406030204" pitchFamily="18" charset="0"/>
            </a:endParaRPr>
          </a:p>
          <a:p>
            <a:pPr marL="0" indent="0">
              <a:buNone/>
            </a:pPr>
            <a:endParaRPr lang="en-US" sz="2400" dirty="0">
              <a:solidFill>
                <a:schemeClr val="accent5">
                  <a:lumMod val="50000"/>
                </a:schemeClr>
              </a:solidFill>
            </a:endParaRPr>
          </a:p>
        </p:txBody>
      </p:sp>
      <p:sp>
        <p:nvSpPr>
          <p:cNvPr id="2" name="Slide Number Placeholder 1">
            <a:extLst>
              <a:ext uri="{FF2B5EF4-FFF2-40B4-BE49-F238E27FC236}">
                <a16:creationId xmlns:a16="http://schemas.microsoft.com/office/drawing/2014/main" id="{E41EE08C-F4DF-4E40-AC89-9A07C16DEEFE}"/>
              </a:ext>
            </a:extLst>
          </p:cNvPr>
          <p:cNvSpPr>
            <a:spLocks noGrp="1"/>
          </p:cNvSpPr>
          <p:nvPr>
            <p:ph type="sldNum" sz="quarter" idx="12"/>
          </p:nvPr>
        </p:nvSpPr>
        <p:spPr/>
        <p:txBody>
          <a:bodyPr/>
          <a:lstStyle/>
          <a:p>
            <a:fld id="{437C734E-A296-458F-9569-4924532FDAD6}" type="slidenum">
              <a:rPr lang="en-US" smtClean="0"/>
              <a:t>7</a:t>
            </a:fld>
            <a:endParaRPr lang="en-US"/>
          </a:p>
        </p:txBody>
      </p:sp>
    </p:spTree>
    <p:extLst>
      <p:ext uri="{BB962C8B-B14F-4D97-AF65-F5344CB8AC3E}">
        <p14:creationId xmlns:p14="http://schemas.microsoft.com/office/powerpoint/2010/main" val="309017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ПОСЕБНИ ИЗДАНИЈА, книга 83</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447671"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Македонски ономастички истражувања, </a:t>
            </a:r>
            <a:endParaRPr lang="de-DE" sz="2400" b="1" dirty="0">
              <a:solidFill>
                <a:schemeClr val="accent5">
                  <a:lumMod val="50000"/>
                </a:schemeClr>
              </a:solidFill>
              <a:latin typeface="Cambria" panose="02040503050406030204" pitchFamily="18" charset="0"/>
              <a:ea typeface="Cambria" panose="02040503050406030204" pitchFamily="18" charset="0"/>
            </a:endParaRPr>
          </a:p>
          <a:p>
            <a:pPr marL="269875" indent="0">
              <a:spcBef>
                <a:spcPts val="0"/>
              </a:spcBef>
              <a:buNone/>
              <a:tabLst>
                <a:tab pos="269875" algn="l"/>
              </a:tabLst>
            </a:pPr>
            <a:r>
              <a:rPr lang="ru-RU" sz="2400" b="1" dirty="0">
                <a:solidFill>
                  <a:schemeClr val="accent5">
                    <a:lumMod val="50000"/>
                  </a:schemeClr>
                </a:solidFill>
                <a:latin typeface="Cambria" panose="02040503050406030204" pitchFamily="18" charset="0"/>
                <a:ea typeface="Cambria" panose="02040503050406030204" pitchFamily="18" charset="0"/>
              </a:rPr>
              <a:t>д-р Марија Коробар-Белчева</a:t>
            </a:r>
            <a:endParaRPr lang="mk-MK" sz="2400" b="1" dirty="0">
              <a:solidFill>
                <a:schemeClr val="accent5">
                  <a:lumMod val="50000"/>
                </a:schemeClr>
              </a:solidFill>
              <a:latin typeface="Cambria" panose="02040503050406030204" pitchFamily="18" charset="0"/>
              <a:ea typeface="Cambria" panose="02040503050406030204" pitchFamily="18" charset="0"/>
            </a:endParaRPr>
          </a:p>
          <a:p>
            <a:pPr marL="0" indent="0">
              <a:buNone/>
            </a:pPr>
            <a:r>
              <a:rPr lang="en-US" sz="2400" dirty="0">
                <a:solidFill>
                  <a:schemeClr val="accent5">
                    <a:lumMod val="50000"/>
                  </a:schemeClr>
                </a:solidFill>
                <a:latin typeface="Cambria" panose="02040503050406030204" pitchFamily="18" charset="0"/>
                <a:ea typeface="Cambria" panose="02040503050406030204" pitchFamily="18" charset="0"/>
              </a:rPr>
              <a:t>    </a:t>
            </a:r>
            <a:r>
              <a:rPr lang="ru-RU" sz="2200" dirty="0">
                <a:solidFill>
                  <a:schemeClr val="accent5">
                    <a:lumMod val="50000"/>
                  </a:schemeClr>
                </a:solidFill>
                <a:latin typeface="Cambria" panose="02040503050406030204" pitchFamily="18" charset="0"/>
                <a:ea typeface="Cambria" panose="02040503050406030204" pitchFamily="18" charset="0"/>
              </a:rPr>
              <a:t>Во оваа книга се наоѓаат прилози од неколку тематски области на ономастиката и претставуваат пресек на научниот опус на д-р Марија Коробар-Белчева. Книгата може да се најде во библиотеката на Институтот за македонски јазик.</a:t>
            </a:r>
            <a:endParaRPr lang="en-US" sz="2000" dirty="0">
              <a:solidFill>
                <a:schemeClr val="accent5">
                  <a:lumMod val="50000"/>
                </a:schemeClr>
              </a:solidFill>
            </a:endParaRP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8</a:t>
            </a:fld>
            <a:endParaRPr lang="en-US"/>
          </a:p>
        </p:txBody>
      </p:sp>
      <p:pic>
        <p:nvPicPr>
          <p:cNvPr id="4" name="Picture 3">
            <a:extLst>
              <a:ext uri="{FF2B5EF4-FFF2-40B4-BE49-F238E27FC236}">
                <a16:creationId xmlns:a16="http://schemas.microsoft.com/office/drawing/2014/main" id="{E5354C09-B22C-4330-A680-261420557402}"/>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8454683" y="1903619"/>
            <a:ext cx="2899118" cy="3922337"/>
          </a:xfrm>
          <a:prstGeom prst="rect">
            <a:avLst/>
          </a:prstGeom>
        </p:spPr>
      </p:pic>
    </p:spTree>
    <p:extLst>
      <p:ext uri="{BB962C8B-B14F-4D97-AF65-F5344CB8AC3E}">
        <p14:creationId xmlns:p14="http://schemas.microsoft.com/office/powerpoint/2010/main" val="1036406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5">
              <a:lumMod val="50000"/>
            </a:schemeClr>
          </a:solidFill>
        </p:spPr>
        <p:txBody>
          <a:bodyPr>
            <a:noAutofit/>
          </a:bodyPr>
          <a:lstStyle/>
          <a:p>
            <a:pPr algn="ctr"/>
            <a:r>
              <a:rPr lang="mk-MK" sz="3800" b="1" dirty="0">
                <a:solidFill>
                  <a:schemeClr val="bg1"/>
                </a:solidFill>
                <a:latin typeface="Cambria" panose="02040503050406030204" pitchFamily="18" charset="0"/>
                <a:ea typeface="Cambria" panose="02040503050406030204" pitchFamily="18" charset="0"/>
              </a:rPr>
              <a:t>ЕДИЦИЈА ПОСЕБНИ ИЗДАНИЈА, книга 84</a:t>
            </a:r>
            <a:endParaRPr lang="en-US" sz="3800" dirty="0">
              <a:solidFill>
                <a:schemeClr val="bg1"/>
              </a:solidFill>
              <a:latin typeface="Cambria" panose="02040503050406030204" pitchFamily="18" charset="0"/>
              <a:ea typeface="Cambria" panose="02040503050406030204" pitchFamily="18" charset="0"/>
            </a:endParaRPr>
          </a:p>
        </p:txBody>
      </p:sp>
      <p:sp>
        <p:nvSpPr>
          <p:cNvPr id="6" name="Content Placeholder 5"/>
          <p:cNvSpPr>
            <a:spLocks noGrp="1"/>
          </p:cNvSpPr>
          <p:nvPr>
            <p:ph idx="1"/>
          </p:nvPr>
        </p:nvSpPr>
        <p:spPr>
          <a:xfrm>
            <a:off x="838200" y="1881098"/>
            <a:ext cx="7447671" cy="4351338"/>
          </a:xfrm>
        </p:spPr>
        <p:txBody>
          <a:bodyPr>
            <a:normAutofit/>
          </a:bodyPr>
          <a:lstStyle/>
          <a:p>
            <a:pPr marL="269875" indent="-269875"/>
            <a:r>
              <a:rPr lang="ru-RU" sz="2400" b="1" dirty="0">
                <a:solidFill>
                  <a:schemeClr val="accent5">
                    <a:lumMod val="50000"/>
                  </a:schemeClr>
                </a:solidFill>
                <a:latin typeface="Cambria" panose="02040503050406030204" pitchFamily="18" charset="0"/>
                <a:ea typeface="Cambria" panose="02040503050406030204" pitchFamily="18" charset="0"/>
              </a:rPr>
              <a:t>Употребата на македонскиот јазик во јавното општење во медиумскиот простор во Кочани и Кочанско (состојби и перспективи), </a:t>
            </a:r>
          </a:p>
          <a:p>
            <a:pPr marL="269875" indent="0">
              <a:spcBef>
                <a:spcPts val="0"/>
              </a:spcBef>
              <a:buNone/>
            </a:pPr>
            <a:r>
              <a:rPr lang="ru-RU" sz="2400" b="1" dirty="0">
                <a:solidFill>
                  <a:schemeClr val="accent5">
                    <a:lumMod val="50000"/>
                  </a:schemeClr>
                </a:solidFill>
                <a:latin typeface="Cambria" panose="02040503050406030204" pitchFamily="18" charset="0"/>
                <a:ea typeface="Cambria" panose="02040503050406030204" pitchFamily="18" charset="0"/>
              </a:rPr>
              <a:t>м-р Љубинка Ајтовска </a:t>
            </a:r>
            <a:endParaRPr lang="de-DE" sz="2400" b="1" dirty="0">
              <a:solidFill>
                <a:schemeClr val="accent5">
                  <a:lumMod val="50000"/>
                </a:schemeClr>
              </a:solidFill>
              <a:latin typeface="Cambria" panose="02040503050406030204" pitchFamily="18" charset="0"/>
              <a:ea typeface="Cambria" panose="02040503050406030204" pitchFamily="18" charset="0"/>
            </a:endParaRPr>
          </a:p>
          <a:p>
            <a:pPr marL="0" indent="269875">
              <a:buNone/>
              <a:tabLst>
                <a:tab pos="895350" algn="l"/>
              </a:tabLst>
            </a:pPr>
            <a:r>
              <a:rPr lang="ru-RU" sz="2200" dirty="0">
                <a:solidFill>
                  <a:schemeClr val="accent5">
                    <a:lumMod val="50000"/>
                  </a:schemeClr>
                </a:solidFill>
                <a:latin typeface="Cambria" panose="02040503050406030204" pitchFamily="18" charset="0"/>
                <a:ea typeface="Cambria" panose="02040503050406030204" pitchFamily="18" charset="0"/>
              </a:rPr>
              <a:t>Книгата ја отсликува состојбата за начинот на употребата на македонскиот јазик, почитувањето на стандардната јазична норма и улогата на дијалектите и разговорната јазична форма во медиумите на подрачјето од Кочани и Кочанско. Книгата може да се најде во библиотеката на ИМЈ.</a:t>
            </a:r>
          </a:p>
        </p:txBody>
      </p:sp>
      <p:sp>
        <p:nvSpPr>
          <p:cNvPr id="2" name="Slide Number Placeholder 1">
            <a:extLst>
              <a:ext uri="{FF2B5EF4-FFF2-40B4-BE49-F238E27FC236}">
                <a16:creationId xmlns:a16="http://schemas.microsoft.com/office/drawing/2014/main" id="{DDE2A1DC-7FAE-4BD2-8C3C-7CDED22988A4}"/>
              </a:ext>
            </a:extLst>
          </p:cNvPr>
          <p:cNvSpPr>
            <a:spLocks noGrp="1"/>
          </p:cNvSpPr>
          <p:nvPr>
            <p:ph type="sldNum" sz="quarter" idx="12"/>
          </p:nvPr>
        </p:nvSpPr>
        <p:spPr/>
        <p:txBody>
          <a:bodyPr/>
          <a:lstStyle/>
          <a:p>
            <a:fld id="{437C734E-A296-458F-9569-4924532FDAD6}" type="slidenum">
              <a:rPr lang="en-US" smtClean="0"/>
              <a:t>9</a:t>
            </a:fld>
            <a:endParaRPr lang="en-US"/>
          </a:p>
        </p:txBody>
      </p:sp>
      <p:pic>
        <p:nvPicPr>
          <p:cNvPr id="3" name="Picture 2">
            <a:extLst>
              <a:ext uri="{FF2B5EF4-FFF2-40B4-BE49-F238E27FC236}">
                <a16:creationId xmlns:a16="http://schemas.microsoft.com/office/drawing/2014/main" id="{4B5182B2-B38A-4CF8-BCE1-1DF4AB4ABB3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39000"/>
                    </a14:imgEffect>
                  </a14:imgLayer>
                </a14:imgProps>
              </a:ext>
              <a:ext uri="{28A0092B-C50C-407E-A947-70E740481C1C}">
                <a14:useLocalDpi xmlns:a14="http://schemas.microsoft.com/office/drawing/2010/main" val="0"/>
              </a:ext>
            </a:extLst>
          </a:blip>
          <a:stretch>
            <a:fillRect/>
          </a:stretch>
        </p:blipFill>
        <p:spPr>
          <a:xfrm>
            <a:off x="8665699" y="1903619"/>
            <a:ext cx="2688102" cy="4050399"/>
          </a:xfrm>
          <a:prstGeom prst="rect">
            <a:avLst/>
          </a:prstGeom>
        </p:spPr>
      </p:pic>
    </p:spTree>
    <p:extLst>
      <p:ext uri="{BB962C8B-B14F-4D97-AF65-F5344CB8AC3E}">
        <p14:creationId xmlns:p14="http://schemas.microsoft.com/office/powerpoint/2010/main" val="469595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2204</Words>
  <Application>Microsoft Office PowerPoint</Application>
  <PresentationFormat>Widescreen</PresentationFormat>
  <Paragraphs>104</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Cambria</vt:lpstr>
      <vt:lpstr>Office Theme</vt:lpstr>
      <vt:lpstr> Научна прошетка со изданијата на Институтот за македонски јазик „Крсте Мисирков“  (2019–2020) </vt:lpstr>
      <vt:lpstr>Издавачката дејност на  Институтот за македонски јазик</vt:lpstr>
      <vt:lpstr>Издавачката дејност на  Институтот за македонски јазик</vt:lpstr>
      <vt:lpstr>СПИСАНИЈА</vt:lpstr>
      <vt:lpstr>СПИСАНИЈА</vt:lpstr>
      <vt:lpstr>ЕДИЦИЈА ВО ЧЕСТ НА БЛАГОЈА КОРУБИН „ЈАЗИКОТ НАШ ДЕНЕШЕН“</vt:lpstr>
      <vt:lpstr>ЕДИЦИЈА ПОСЕБНИ ИЗДАНИЈА</vt:lpstr>
      <vt:lpstr>ЕДИЦИЈА ПОСЕБНИ ИЗДАНИЈА, книга 83</vt:lpstr>
      <vt:lpstr>ЕДИЦИЈА ПОСЕБНИ ИЗДАНИЈА, книга 84</vt:lpstr>
      <vt:lpstr>ЕДИЦИЈА ПОСЕБНИ ИЗДАНИЈА, книга 85</vt:lpstr>
      <vt:lpstr>ЕДИЦИЈА ПОСЕБНИ ИЗДАНИЈА, книга 86</vt:lpstr>
      <vt:lpstr>КОИЗДАНИЈА</vt:lpstr>
      <vt:lpstr>ТРУДОВИ ОД РАБОТАТА НА  ПРОЕКТИТЕ ВО ИМЈ</vt:lpstr>
      <vt:lpstr>ЗБОРНИЦИ</vt:lpstr>
      <vt:lpstr>ЗБОРНИЦИ</vt:lpstr>
      <vt:lpstr>ЗБОРНИЦИ</vt:lpstr>
      <vt:lpstr>ЗБОРНИЦИ</vt:lpstr>
      <vt:lpstr>ЗБОРНИЦИ</vt:lpstr>
      <vt:lpstr>ЗБОРНИЦИ</vt:lpstr>
      <vt:lpstr>ЕЛЕКТРОНСКО ОБЈАВУВАЊЕ НА ИСЦРПЕНИ ИЗДАНИЈА</vt:lpstr>
      <vt:lpstr>ЕЛЕКТРОНСКО ОБЈАВУВАЊЕ НА ИСЦРПЕНИ ИЗДАНИЈА</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Научна прошетка со изданијата на Институтот за  македонски јазик  „Крсте Мисирков“</dc:title>
  <dc:creator>Windows User</dc:creator>
  <cp:lastModifiedBy>Windows User</cp:lastModifiedBy>
  <cp:revision>66</cp:revision>
  <dcterms:created xsi:type="dcterms:W3CDTF">2020-08-16T20:40:24Z</dcterms:created>
  <dcterms:modified xsi:type="dcterms:W3CDTF">2020-08-17T08:53:29Z</dcterms:modified>
</cp:coreProperties>
</file>