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36" r:id="rId1"/>
  </p:sldMasterIdLst>
  <p:notesMasterIdLst>
    <p:notesMasterId r:id="rId28"/>
  </p:notesMasterIdLst>
  <p:sldIdLst>
    <p:sldId id="256" r:id="rId2"/>
    <p:sldId id="257" r:id="rId3"/>
    <p:sldId id="260" r:id="rId4"/>
    <p:sldId id="262" r:id="rId5"/>
    <p:sldId id="263" r:id="rId6"/>
    <p:sldId id="264" r:id="rId7"/>
    <p:sldId id="265" r:id="rId8"/>
    <p:sldId id="266" r:id="rId9"/>
    <p:sldId id="267" r:id="rId10"/>
    <p:sldId id="268" r:id="rId11"/>
    <p:sldId id="283"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4"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2394" autoAdjust="0"/>
  </p:normalViewPr>
  <p:slideViewPr>
    <p:cSldViewPr snapToGrid="0">
      <p:cViewPr>
        <p:scale>
          <a:sx n="87" d="100"/>
          <a:sy n="87" d="100"/>
        </p:scale>
        <p:origin x="1416" y="2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mk-M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85ACFD-1EC6-4EA9-963A-FAD91E456E7A}" type="datetimeFigureOut">
              <a:rPr lang="mk-MK" smtClean="0"/>
              <a:t>17.8.2020</a:t>
            </a:fld>
            <a:endParaRPr lang="mk-MK"/>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mk-M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k-M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mk-M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3D1D4E-4F41-4F40-801B-7AA6360D9FE8}" type="slidenum">
              <a:rPr lang="mk-MK" smtClean="0"/>
              <a:t>‹#›</a:t>
            </a:fld>
            <a:endParaRPr lang="mk-MK"/>
          </a:p>
        </p:txBody>
      </p:sp>
    </p:spTree>
    <p:extLst>
      <p:ext uri="{BB962C8B-B14F-4D97-AF65-F5344CB8AC3E}">
        <p14:creationId xmlns:p14="http://schemas.microsoft.com/office/powerpoint/2010/main" val="1866728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mk-MK" dirty="0"/>
          </a:p>
        </p:txBody>
      </p:sp>
      <p:sp>
        <p:nvSpPr>
          <p:cNvPr id="4" name="Slide Number Placeholder 3"/>
          <p:cNvSpPr>
            <a:spLocks noGrp="1"/>
          </p:cNvSpPr>
          <p:nvPr>
            <p:ph type="sldNum" sz="quarter" idx="10"/>
          </p:nvPr>
        </p:nvSpPr>
        <p:spPr/>
        <p:txBody>
          <a:bodyPr/>
          <a:lstStyle/>
          <a:p>
            <a:fld id="{A53D1D4E-4F41-4F40-801B-7AA6360D9FE8}" type="slidenum">
              <a:rPr lang="mk-MK" smtClean="0"/>
              <a:t>6</a:t>
            </a:fld>
            <a:endParaRPr lang="mk-MK"/>
          </a:p>
        </p:txBody>
      </p:sp>
    </p:spTree>
    <p:extLst>
      <p:ext uri="{BB962C8B-B14F-4D97-AF65-F5344CB8AC3E}">
        <p14:creationId xmlns:p14="http://schemas.microsoft.com/office/powerpoint/2010/main" val="29801398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3010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609916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88661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185313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4532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8/17/2020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33129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8/17/2020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253402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8/17/2020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748756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61BEF0D-F0BB-DE4B-95CE-6DB70DBA9567}" type="datetimeFigureOut">
              <a:rPr lang="en-US" smtClean="0"/>
              <a:pPr/>
              <a:t>8/17/2020</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82988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B61BEF0D-F0BB-DE4B-95CE-6DB70DBA9567}" type="datetimeFigureOut">
              <a:rPr lang="en-US" smtClean="0"/>
              <a:pPr/>
              <a:t>8/17/2020</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13770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8/17/2020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13053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B61BEF0D-F0BB-DE4B-95CE-6DB70DBA9567}" type="datetimeFigureOut">
              <a:rPr lang="en-US" smtClean="0"/>
              <a:pPr/>
              <a:t>8/17/2020</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D57F1E4F-1CFF-5643-939E-217C01CDF565}"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4964330"/>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journals.ukim.mk/index.php/philologicalstudies" TargetMode="External"/><Relationship Id="rId2" Type="http://schemas.openxmlformats.org/officeDocument/2006/relationships/image" Target="../media/image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mk-MK" sz="3600" dirty="0" smtClean="0"/>
              <a:t>НАУЧНА ПРОШЕТКА СО ИЗДАНИЈАТА  НА ИНСТИТУТОТ ЗА МАКЕДОНСКА ЛИТЕРАТУРА</a:t>
            </a:r>
            <a:endParaRPr lang="mk-MK" sz="3600" dirty="0"/>
          </a:p>
        </p:txBody>
      </p:sp>
      <p:sp>
        <p:nvSpPr>
          <p:cNvPr id="3" name="Subtitle 2"/>
          <p:cNvSpPr>
            <a:spLocks noGrp="1"/>
          </p:cNvSpPr>
          <p:nvPr>
            <p:ph type="subTitle" idx="1"/>
          </p:nvPr>
        </p:nvSpPr>
        <p:spPr/>
        <p:txBody>
          <a:bodyPr>
            <a:normAutofit fontScale="85000" lnSpcReduction="20000"/>
          </a:bodyPr>
          <a:lstStyle/>
          <a:p>
            <a:r>
              <a:rPr lang="mk-MK" dirty="0" smtClean="0"/>
              <a:t>ПРОФ. Д-Р Маја Јакимовска - Тошиќ</a:t>
            </a:r>
          </a:p>
          <a:p>
            <a:r>
              <a:rPr lang="mk-MK" dirty="0" smtClean="0"/>
              <a:t>Институт за македонска литература</a:t>
            </a:r>
          </a:p>
          <a:p>
            <a:r>
              <a:rPr lang="mk-MK" dirty="0" smtClean="0"/>
              <a:t>Универзитет „св. Кирил и Методиј“ во Скопје</a:t>
            </a:r>
            <a:endParaRPr lang="mk-MK" dirty="0"/>
          </a:p>
        </p:txBody>
      </p:sp>
    </p:spTree>
    <p:extLst>
      <p:ext uri="{BB962C8B-B14F-4D97-AF65-F5344CB8AC3E}">
        <p14:creationId xmlns:p14="http://schemas.microsoft.com/office/powerpoint/2010/main" val="38249662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k-MK" dirty="0" smtClean="0"/>
              <a:t>Дигитална библиотека, (2018-2020)</a:t>
            </a:r>
            <a:endParaRPr lang="mk-MK" dirty="0"/>
          </a:p>
        </p:txBody>
      </p:sp>
      <p:sp>
        <p:nvSpPr>
          <p:cNvPr id="3" name="Content Placeholder 2"/>
          <p:cNvSpPr>
            <a:spLocks noGrp="1"/>
          </p:cNvSpPr>
          <p:nvPr>
            <p:ph sz="half" idx="1"/>
          </p:nvPr>
        </p:nvSpPr>
        <p:spPr/>
        <p:txBody>
          <a:bodyPr>
            <a:normAutofit fontScale="92500" lnSpcReduction="10000"/>
          </a:bodyPr>
          <a:lstStyle/>
          <a:p>
            <a:r>
              <a:rPr lang="ru-RU" dirty="0"/>
              <a:t>Реализацијата на овој проект е започната од јануари 2018 година. Дигитална библиотека е веб-страница, која има за цел да ги презентира во електронска форма изданијата на Институтот за македонска литература во Скопје, пред сѐ ретките и исцрпени изданија (зборници) и да ги направи лесно достапни до заинтересираната јавност. Проектот има и долгорочна цел – во континуитет, да се надополнува со сите понови колективни изданија на Институтот.</a:t>
            </a:r>
            <a:br>
              <a:rPr lang="ru-RU" dirty="0"/>
            </a:br>
            <a:r>
              <a:rPr lang="ru-RU" dirty="0"/>
              <a:t>Во Дигитална библиотека постои можност да се пребарува по име на автор, наслов на труд, клучни зборови и сл.</a:t>
            </a:r>
          </a:p>
          <a:p>
            <a:r>
              <a:rPr lang="ru-RU" dirty="0"/>
              <a:t>До Дигитална библиотека може да се поврзете од </a:t>
            </a:r>
            <a:r>
              <a:rPr lang="en-US" dirty="0" smtClean="0"/>
              <a:t>iml.edu.mk</a:t>
            </a:r>
            <a:endParaRPr lang="ru-RU" dirty="0"/>
          </a:p>
          <a:p>
            <a:endParaRPr lang="mk-MK" dirty="0"/>
          </a:p>
        </p:txBody>
      </p:sp>
      <p:pic>
        <p:nvPicPr>
          <p:cNvPr id="5" name="Picture Placeholder 12"/>
          <p:cNvPicPr>
            <a:picLocks noGrp="1" noChangeAspect="1"/>
          </p:cNvPicPr>
          <p:nvPr>
            <p:ph sz="half" idx="2"/>
          </p:nvPr>
        </p:nvPicPr>
        <p:blipFill>
          <a:blip r:embed="rId2"/>
          <a:srcRect l="4148" r="4148"/>
          <a:stretch>
            <a:fillRect/>
          </a:stretch>
        </p:blipFill>
        <p:spPr>
          <a:xfrm>
            <a:off x="7596589" y="2501800"/>
            <a:ext cx="2262669" cy="3060000"/>
          </a:xfrm>
        </p:spPr>
      </p:pic>
    </p:spTree>
    <p:extLst>
      <p:ext uri="{BB962C8B-B14F-4D97-AF65-F5344CB8AC3E}">
        <p14:creationId xmlns:p14="http://schemas.microsoft.com/office/powerpoint/2010/main" val="1084023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mk-MK" sz="3200" b="1" dirty="0" smtClean="0"/>
              <a:t>Антологија на македонската книжевност (книжевни остварувања од </a:t>
            </a:r>
            <a:r>
              <a:rPr lang="en-US" sz="3200" b="1" dirty="0" smtClean="0"/>
              <a:t>IX </a:t>
            </a:r>
            <a:r>
              <a:rPr lang="mk-MK" sz="3200" b="1" dirty="0" smtClean="0"/>
              <a:t>до </a:t>
            </a:r>
            <a:r>
              <a:rPr lang="en-US" sz="3200" b="1" dirty="0" smtClean="0"/>
              <a:t>XXI</a:t>
            </a:r>
            <a:r>
              <a:rPr lang="mk-MK" sz="3200" b="1" dirty="0" smtClean="0"/>
              <a:t> век, ИМЛ 2014</a:t>
            </a:r>
            <a:endParaRPr lang="mk-MK" sz="3200" b="1" dirty="0"/>
          </a:p>
        </p:txBody>
      </p:sp>
      <p:sp>
        <p:nvSpPr>
          <p:cNvPr id="3" name="Content Placeholder 2"/>
          <p:cNvSpPr>
            <a:spLocks noGrp="1"/>
          </p:cNvSpPr>
          <p:nvPr>
            <p:ph sz="half" idx="1"/>
          </p:nvPr>
        </p:nvSpPr>
        <p:spPr/>
        <p:txBody>
          <a:bodyPr>
            <a:noAutofit/>
          </a:bodyPr>
          <a:lstStyle/>
          <a:p>
            <a:r>
              <a:rPr lang="ru-RU" sz="1200" dirty="0"/>
              <a:t>Изданието </a:t>
            </a:r>
            <a:r>
              <a:rPr lang="ru-RU" sz="1200" b="1" i="1" dirty="0"/>
              <a:t>Антологија на македонската книжевност (книжевни остварувања од IX до XVIII век</a:t>
            </a:r>
            <a:r>
              <a:rPr lang="ru-RU" sz="1200" i="1" dirty="0"/>
              <a:t>)</a:t>
            </a:r>
            <a:r>
              <a:rPr lang="ru-RU" sz="1200" dirty="0"/>
              <a:t> вклучува избор од најзначајните книжевни остварувања продуцирани во долгиот временски период од македонскиот книжевен и културен развој од IX до XXI век. Во Антологијата е отсликан книжевно-историскиот развој на македонската литература преку дејноста на светите Кирил и Методиј, светите Климент и Наум Охридски од крајот на IX век па сè до творечката продукција до крајот на XVIII век; највпечатливите примери од македонското фолклорно творештво претставено преку богатството од народни песни, приказни, кратки фолклорни жанрови; продуцираната македонска литература во XIX век во чии специфични историски околности егзистирале македонските преродбеници; литературните фрагменти кои ја илустрираат македонската литература од првата половина на XX век со доминацијата на нејзиниот ангажиран реализам; изборот од современата македонска поезија, современата романсиерска продукција, современиот македонски расказ и современата македонска драмска продукција. </a:t>
            </a:r>
            <a:r>
              <a:rPr lang="ru-RU" sz="1200" dirty="0" smtClean="0"/>
              <a:t>За </a:t>
            </a:r>
            <a:r>
              <a:rPr lang="ru-RU" sz="1200" dirty="0"/>
              <a:t>таа цел соработниците во Институтот за македонска литература – </a:t>
            </a:r>
            <a:r>
              <a:rPr lang="ru-RU" sz="1200" b="1" dirty="0"/>
              <a:t>Илија Велев, Маја Јакимовска-Тошиќ, Марко Китевски, Валентина Миронска-Христовска, Јасмина Мојсиева-Гушева, Наташа Аврамовска, Лорета Георгиевска-Јаковлева, Соња Стојменска-Елзесер и Мишел Павловски </a:t>
            </a:r>
            <a:r>
              <a:rPr lang="ru-RU" sz="1200" dirty="0"/>
              <a:t>приредија Антологија која со својата концепција и содржина претставува прва антологија од ваков вид во македонската книжевна и културна средина. Вака приредената Антологија на македонската литература има за цел афирмација на македонската литература во регионалната и во пошироката светска културна јавност.</a:t>
            </a:r>
            <a:endParaRPr lang="mk-MK" sz="1200"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257637" y="1846263"/>
            <a:ext cx="2858326" cy="4022725"/>
          </a:xfrm>
        </p:spPr>
      </p:pic>
    </p:spTree>
    <p:extLst>
      <p:ext uri="{BB962C8B-B14F-4D97-AF65-F5344CB8AC3E}">
        <p14:creationId xmlns:p14="http://schemas.microsoft.com/office/powerpoint/2010/main" val="5837536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878168"/>
          </a:xfrm>
        </p:spPr>
        <p:txBody>
          <a:bodyPr>
            <a:normAutofit/>
          </a:bodyPr>
          <a:lstStyle/>
          <a:p>
            <a:r>
              <a:rPr lang="mk-MK" sz="3600" dirty="0" smtClean="0"/>
              <a:t>Зборници од меѓународни симпозиуми</a:t>
            </a:r>
            <a:endParaRPr lang="mk-MK" sz="3600" dirty="0"/>
          </a:p>
        </p:txBody>
      </p:sp>
      <p:sp>
        <p:nvSpPr>
          <p:cNvPr id="3" name="Content Placeholder 2"/>
          <p:cNvSpPr>
            <a:spLocks noGrp="1"/>
          </p:cNvSpPr>
          <p:nvPr>
            <p:ph sz="half" idx="1"/>
          </p:nvPr>
        </p:nvSpPr>
        <p:spPr>
          <a:xfrm>
            <a:off x="1097279" y="1845733"/>
            <a:ext cx="4937760" cy="4500637"/>
          </a:xfrm>
        </p:spPr>
        <p:txBody>
          <a:bodyPr>
            <a:normAutofit fontScale="55000" lnSpcReduction="20000"/>
          </a:bodyPr>
          <a:lstStyle/>
          <a:p>
            <a:r>
              <a:rPr lang="mk-MK" sz="2900" b="1" dirty="0" smtClean="0"/>
              <a:t>ПОПУЛАРНА КУЛТУРА/</a:t>
            </a:r>
            <a:r>
              <a:rPr lang="en-US" sz="2900" b="1" dirty="0" smtClean="0"/>
              <a:t>POPULAR CULTURE</a:t>
            </a:r>
            <a:r>
              <a:rPr lang="mk-MK" sz="2900" b="1" dirty="0" smtClean="0"/>
              <a:t> (2016)</a:t>
            </a:r>
            <a:endParaRPr lang="en-US" sz="2900" b="1" dirty="0" smtClean="0"/>
          </a:p>
          <a:p>
            <a:r>
              <a:rPr lang="ru-RU" dirty="0"/>
              <a:t>уредници: Ана Мартиноска и Маја Јакимовска-Тошиќ</a:t>
            </a:r>
            <a:r>
              <a:rPr lang="ru-RU" dirty="0"/>
              <a:t/>
            </a:r>
            <a:br>
              <a:rPr lang="ru-RU" dirty="0"/>
            </a:br>
            <a:r>
              <a:rPr lang="ru-RU" dirty="0"/>
              <a:t>извршни уредници: Дарин Ангеловски и Сарита </a:t>
            </a:r>
            <a:r>
              <a:rPr lang="ru-RU" dirty="0" smtClean="0"/>
              <a:t>Трајанова</a:t>
            </a:r>
            <a:endParaRPr lang="en-US" dirty="0" smtClean="0"/>
          </a:p>
          <a:p>
            <a:r>
              <a:rPr lang="mk-MK" dirty="0"/>
              <a:t>З</a:t>
            </a:r>
            <a:r>
              <a:rPr lang="ru-RU" sz="2600" dirty="0" smtClean="0"/>
              <a:t>борникот </a:t>
            </a:r>
            <a:r>
              <a:rPr lang="ru-RU" sz="2600" dirty="0"/>
              <a:t>произлезе од трудовите презентирани на меѓународната научна конференција Popular Culture: Reading From Below / Популарната култура: поглед одоздола, која во организација на Институтот за македонска литература се одржа во ноември 2014 година. На 800 стр., речиси е претставена целокупноста на манифестациите на популарната култура преку телевизијата, филмот, музиката, книжевноста, модата, интернетот, спортот, стрипот итн. Зборникот содржи посебни поглавја за родовите, телото и популарната култура; популарната култура наспроти политичките и идеолошките концепти; супкултури / културата како маркет; новите форми на популарна култура; медиумите и познатите личности; популарната книжевност; популарната култура и општеството; историски пристап во истражувањето на популарната култура; модата, дизајнот, спортот и популарната култура, популарна музика, синеманиа, телевизијата и медиумската култура. На тој начин се демонстрираат интересни и мноштво различни пристапи, аспекти и двоумења, со што се постигнува посакуваната отвореност и критичност како едни од одликите на културолошките студии, кои од 2008 година се застапени како студиска програма на магистерските и докторските студии на Институтот за македонска </a:t>
            </a:r>
            <a:r>
              <a:rPr lang="ru-RU" sz="2600" dirty="0" smtClean="0"/>
              <a:t>литература.</a:t>
            </a:r>
            <a:endParaRPr lang="mk-MK" sz="2600"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218238" y="2006204"/>
            <a:ext cx="4937125" cy="3702843"/>
          </a:xfrm>
        </p:spPr>
      </p:pic>
    </p:spTree>
    <p:extLst>
      <p:ext uri="{BB962C8B-B14F-4D97-AF65-F5344CB8AC3E}">
        <p14:creationId xmlns:p14="http://schemas.microsoft.com/office/powerpoint/2010/main" val="39720412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9971" y="-159711"/>
            <a:ext cx="10058400" cy="1084997"/>
          </a:xfrm>
        </p:spPr>
        <p:txBody>
          <a:bodyPr>
            <a:normAutofit/>
          </a:bodyPr>
          <a:lstStyle/>
          <a:p>
            <a:r>
              <a:rPr lang="mk-MK" sz="2000" b="1" dirty="0" smtClean="0"/>
              <a:t>Критика и молк: читање на македонската литература и култура (</a:t>
            </a:r>
            <a:r>
              <a:rPr lang="ru-RU" sz="2000" b="1" dirty="0" smtClean="0"/>
              <a:t>Меѓународна </a:t>
            </a:r>
            <a:r>
              <a:rPr lang="ru-RU" sz="2000" b="1" dirty="0"/>
              <a:t>научна конференција </a:t>
            </a:r>
            <a:r>
              <a:rPr lang="mk-MK" sz="2000" b="1" dirty="0" smtClean="0"/>
              <a:t>7.-8.11. 2016, Скопје, ИМЛ 2017</a:t>
            </a:r>
            <a:r>
              <a:rPr lang="mk-MK" sz="2000" dirty="0" smtClean="0"/>
              <a:t>) </a:t>
            </a:r>
            <a:br>
              <a:rPr lang="mk-MK" sz="2000" dirty="0" smtClean="0"/>
            </a:br>
            <a:r>
              <a:rPr lang="ru-RU" sz="2000" dirty="0" smtClean="0"/>
              <a:t>Уредници</a:t>
            </a:r>
            <a:r>
              <a:rPr lang="ru-RU" sz="2000" dirty="0"/>
              <a:t>: Соња Стојменска-Елзесер, Маја Јакимовска-Тошиќ и Сарита Трајанова</a:t>
            </a:r>
            <a:endParaRPr lang="mk-MK" sz="2000" dirty="0"/>
          </a:p>
        </p:txBody>
      </p:sp>
      <p:sp>
        <p:nvSpPr>
          <p:cNvPr id="3" name="Content Placeholder 2"/>
          <p:cNvSpPr>
            <a:spLocks noGrp="1"/>
          </p:cNvSpPr>
          <p:nvPr>
            <p:ph sz="half" idx="1"/>
          </p:nvPr>
        </p:nvSpPr>
        <p:spPr>
          <a:xfrm>
            <a:off x="1240971" y="1567543"/>
            <a:ext cx="4974772" cy="4947556"/>
          </a:xfrm>
        </p:spPr>
        <p:txBody>
          <a:bodyPr>
            <a:noAutofit/>
          </a:bodyPr>
          <a:lstStyle/>
          <a:p>
            <a:r>
              <a:rPr lang="ru-RU" sz="1400" dirty="0" smtClean="0"/>
              <a:t>Зборникот ги третира темитие за процесите </a:t>
            </a:r>
            <a:r>
              <a:rPr lang="ru-RU" sz="1400" dirty="0"/>
              <a:t>на толкување и валоризација на современата култура, </a:t>
            </a:r>
            <a:r>
              <a:rPr lang="ru-RU" sz="1400" dirty="0" smtClean="0"/>
              <a:t> </a:t>
            </a:r>
            <a:r>
              <a:rPr lang="ru-RU" sz="1400" dirty="0"/>
              <a:t>во национални рамки и на глобално ниво, </a:t>
            </a:r>
            <a:r>
              <a:rPr lang="ru-RU" sz="1400" dirty="0" smtClean="0"/>
              <a:t>што стануваат </a:t>
            </a:r>
            <a:r>
              <a:rPr lang="ru-RU" sz="1400" dirty="0"/>
              <a:t>сè пообременети од вонестетски чинители, како што се: позиционираноста на моќта, консумеристичката доминација, идеолошките и политичките контексти, книжевните моди, различните групирања, културниот пазар, цензурата и табу-темите и сл. Критиката, како во литературата така и во другите уметности, се модифицира и се оддалечува од класичниот познат модел, се видоизменува или сосема изостанува. И самата естетска валоризација се сведува на прашање на вкус, индивидуален или на одредени толкувачки заедници, така што функцијата на критиката, било да се работи за академска, новинарска или критика изложена на социјалните мрежи, се проблематизира, релативизира или сосема се </a:t>
            </a:r>
            <a:r>
              <a:rPr lang="ru-RU" sz="1400" dirty="0" smtClean="0"/>
              <a:t>девалвира. Во Зборникот доаѓаат до разработка </a:t>
            </a:r>
            <a:r>
              <a:rPr lang="ru-RU" sz="1400" dirty="0"/>
              <a:t>следните теми: улогата на критиката во современата македонска култура; прашањето на методот во критиката; критиката како креација; критиката во медиумите; новите медиуми и нивниот импакт врз вредносните системи; ревизии и превреднувања; хегемонија и/или демократизација во културата; цензура и табу-теми, субјективизам во критиката, културата во пазарното општество, книжевните награди и полемики; книжевните саеми и фестивали; </a:t>
            </a:r>
            <a:endParaRPr lang="ru-RU" sz="1400" dirty="0" smtClean="0"/>
          </a:p>
          <a:p>
            <a:r>
              <a:rPr lang="mk-MK" sz="1400" b="1" dirty="0" smtClean="0"/>
              <a:t>Електронска верзија:</a:t>
            </a:r>
            <a:r>
              <a:rPr lang="en-US" sz="1400" b="1" dirty="0" smtClean="0"/>
              <a:t>iml.edu.mk</a:t>
            </a:r>
            <a:endParaRPr lang="mk-MK" sz="1400" b="1"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437773" y="1737360"/>
            <a:ext cx="3480598" cy="4554583"/>
          </a:xfrm>
        </p:spPr>
      </p:pic>
    </p:spTree>
    <p:extLst>
      <p:ext uri="{BB962C8B-B14F-4D97-AF65-F5344CB8AC3E}">
        <p14:creationId xmlns:p14="http://schemas.microsoft.com/office/powerpoint/2010/main" val="721040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mk-MK" sz="2000" dirty="0" smtClean="0"/>
              <a:t>КУЛТУРАТА НА РАСПРОДАЖБА. </a:t>
            </a:r>
            <a:r>
              <a:rPr lang="mk-MK" sz="2000" dirty="0" err="1" smtClean="0"/>
              <a:t>Консумеризмот</a:t>
            </a:r>
            <a:r>
              <a:rPr lang="mk-MK" sz="2000" dirty="0" smtClean="0"/>
              <a:t> и комерцијализација на културните продукти, Скопје 2019</a:t>
            </a:r>
            <a:br>
              <a:rPr lang="mk-MK" sz="2000" dirty="0" smtClean="0"/>
            </a:br>
            <a:r>
              <a:rPr lang="ru-RU" sz="2000" dirty="0"/>
              <a:t>Уредници: Ана Мартиноска и Маја Јакимовска-Тошиќ</a:t>
            </a:r>
            <a:endParaRPr lang="mk-MK" sz="2000" dirty="0"/>
          </a:p>
        </p:txBody>
      </p:sp>
      <p:sp>
        <p:nvSpPr>
          <p:cNvPr id="3" name="Content Placeholder 2"/>
          <p:cNvSpPr>
            <a:spLocks noGrp="1"/>
          </p:cNvSpPr>
          <p:nvPr>
            <p:ph sz="half" idx="1"/>
          </p:nvPr>
        </p:nvSpPr>
        <p:spPr/>
        <p:txBody>
          <a:bodyPr>
            <a:normAutofit fontScale="85000" lnSpcReduction="20000"/>
          </a:bodyPr>
          <a:lstStyle/>
          <a:p>
            <a:r>
              <a:rPr lang="ru-RU" dirty="0"/>
              <a:t>  Зборникот „Културата на распродажба: Консумеризмот и комерцијализацијата на културните продукти“ е резултат од Меѓународниот научен собир со дебата кој го организираше Институтот за македонска литература по повод јубилејот 10 години културолошки студии во книжевноста </a:t>
            </a:r>
            <a:r>
              <a:rPr lang="ru-RU" dirty="0" smtClean="0"/>
              <a:t>кој </a:t>
            </a:r>
            <a:r>
              <a:rPr lang="ru-RU" dirty="0"/>
              <a:t>се одржа на 28 и 29 ноември 2018 година во просториите на Институтот за македонска литература.</a:t>
            </a:r>
            <a:r>
              <a:rPr lang="ru-RU" dirty="0"/>
              <a:t/>
            </a:r>
            <a:br>
              <a:rPr lang="ru-RU" dirty="0"/>
            </a:br>
            <a:r>
              <a:rPr lang="ru-RU" dirty="0"/>
              <a:t>     Зборникот претставува анализа на културата во пазарното општество, со главен акцент на конзумеризмот и комерцијализација на уметничките и културните производи. Иако овие процеси не се нови и сами по себе не се ниту добри, ниту лоши, интересно е да се проследи до каде се оди со конзумеризмот и комерцијализацијата на културата во актуелниот миг во Македонија, колку овие процеси ја соголуваат културата од нејзината основна суштина и ја менуваат за потребите на пазарот.</a:t>
            </a:r>
            <a:endParaRPr lang="mk-MK"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053943" y="1845734"/>
            <a:ext cx="3799114" cy="4489752"/>
          </a:xfrm>
        </p:spPr>
      </p:pic>
    </p:spTree>
    <p:extLst>
      <p:ext uri="{BB962C8B-B14F-4D97-AF65-F5344CB8AC3E}">
        <p14:creationId xmlns:p14="http://schemas.microsoft.com/office/powerpoint/2010/main" val="298560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k-MK" dirty="0" smtClean="0"/>
              <a:t>Зборници од меѓународна соработка</a:t>
            </a:r>
            <a:endParaRPr lang="mk-MK" dirty="0"/>
          </a:p>
        </p:txBody>
      </p:sp>
      <p:sp>
        <p:nvSpPr>
          <p:cNvPr id="3" name="Content Placeholder 2"/>
          <p:cNvSpPr>
            <a:spLocks noGrp="1"/>
          </p:cNvSpPr>
          <p:nvPr>
            <p:ph sz="half" idx="1"/>
          </p:nvPr>
        </p:nvSpPr>
        <p:spPr/>
        <p:txBody>
          <a:bodyPr>
            <a:normAutofit fontScale="77500" lnSpcReduction="20000"/>
          </a:bodyPr>
          <a:lstStyle/>
          <a:p>
            <a:r>
              <a:rPr lang="ru-RU" dirty="0" smtClean="0"/>
              <a:t>Изданијата </a:t>
            </a:r>
            <a:r>
              <a:rPr lang="ru-RU" dirty="0"/>
              <a:t>„</a:t>
            </a:r>
            <a:r>
              <a:rPr lang="ru-RU" b="1" dirty="0"/>
              <a:t>Македонско-хрватски книжевни, јазични и културни </a:t>
            </a:r>
            <a:r>
              <a:rPr lang="ru-RU" b="1" dirty="0" smtClean="0"/>
              <a:t>врски“ </a:t>
            </a:r>
            <a:r>
              <a:rPr lang="ru-RU" dirty="0" smtClean="0"/>
              <a:t>во 5 одделни тома, опфаќаат </a:t>
            </a:r>
            <a:r>
              <a:rPr lang="ru-RU" dirty="0"/>
              <a:t>специјалистички и културолошки теми од сите периоди во развојот на македонската и хрватската литература и култура, во контекстот на македонско-хрватските поврзувања и проникнувања низ повеќе научни области: литература, лингвистика, културолошки студии, историја, етнологија и фолклор, драма, театрологија, филм и </a:t>
            </a:r>
            <a:r>
              <a:rPr lang="ru-RU" dirty="0" smtClean="0"/>
              <a:t>медиуми.</a:t>
            </a:r>
          </a:p>
          <a:p>
            <a:r>
              <a:rPr lang="ru-RU" dirty="0" smtClean="0"/>
              <a:t>Зборниците се резултат  на пет научни конференции </a:t>
            </a:r>
            <a:r>
              <a:rPr lang="ru-RU" dirty="0"/>
              <a:t>во рамките на интензивната научна и културна соработка помеѓу Институтот за македонска литература и Филозофскиот факултет при Универзитетот во Риека, која е официјализирана со договор меѓу двата универзитети од 2001 година. Првиот собир </a:t>
            </a:r>
            <a:r>
              <a:rPr lang="ru-RU" dirty="0" smtClean="0"/>
              <a:t>се </a:t>
            </a:r>
            <a:r>
              <a:rPr lang="ru-RU" dirty="0"/>
              <a:t>одржа во Риека (26 – 27 септември 2006), вториот во Охрид (10 – 11 октомври 2007</a:t>
            </a:r>
            <a:r>
              <a:rPr lang="ru-RU" dirty="0" smtClean="0"/>
              <a:t>), </a:t>
            </a:r>
            <a:r>
              <a:rPr lang="ru-RU" dirty="0"/>
              <a:t>третиот во Риека (23 – 25 март 2011</a:t>
            </a:r>
            <a:r>
              <a:rPr lang="ru-RU" dirty="0" smtClean="0"/>
              <a:t>), четвртиот во Охрид </a:t>
            </a:r>
            <a:r>
              <a:rPr lang="mk-MK" dirty="0" smtClean="0"/>
              <a:t>2(7 </a:t>
            </a:r>
            <a:r>
              <a:rPr lang="mk-MK" dirty="0"/>
              <a:t>– 29 септември </a:t>
            </a:r>
            <a:r>
              <a:rPr lang="mk-MK" dirty="0" smtClean="0"/>
              <a:t>2013)</a:t>
            </a:r>
            <a:r>
              <a:rPr lang="mk-MK" dirty="0"/>
              <a:t> </a:t>
            </a:r>
            <a:r>
              <a:rPr lang="ru-RU" dirty="0" smtClean="0"/>
              <a:t> и петтиот во Риека (6.-7. 10.2017).</a:t>
            </a:r>
            <a:endParaRPr lang="mk-MK"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26479" y="2296773"/>
            <a:ext cx="6065521" cy="3455999"/>
          </a:xfrm>
        </p:spPr>
      </p:pic>
    </p:spTree>
    <p:extLst>
      <p:ext uri="{BB962C8B-B14F-4D97-AF65-F5344CB8AC3E}">
        <p14:creationId xmlns:p14="http://schemas.microsoft.com/office/powerpoint/2010/main" val="36816192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mk-MK" sz="2000" b="1" dirty="0" err="1"/>
              <a:t>Македонско-словачки</a:t>
            </a:r>
            <a:r>
              <a:rPr lang="mk-MK" sz="2000" b="1" dirty="0"/>
              <a:t> книжевни, културни и јазични врски </a:t>
            </a:r>
            <a:r>
              <a:rPr lang="en-US" sz="2000" b="1" dirty="0"/>
              <a:t>II/</a:t>
            </a:r>
            <a:r>
              <a:rPr lang="en-US" sz="2000" b="1" dirty="0"/>
              <a:t/>
            </a:r>
            <a:br>
              <a:rPr lang="en-US" sz="2000" b="1" dirty="0"/>
            </a:br>
            <a:r>
              <a:rPr lang="en-US" sz="2000" b="1" dirty="0" err="1"/>
              <a:t>Macedónsko-slovenské</a:t>
            </a:r>
            <a:r>
              <a:rPr lang="en-US" sz="2000" b="1" dirty="0"/>
              <a:t> </a:t>
            </a:r>
            <a:r>
              <a:rPr lang="en-US" sz="2000" b="1" dirty="0" err="1"/>
              <a:t>literárne</a:t>
            </a:r>
            <a:r>
              <a:rPr lang="en-US" sz="2000" b="1" dirty="0"/>
              <a:t>, </a:t>
            </a:r>
            <a:r>
              <a:rPr lang="en-US" sz="2000" b="1" dirty="0" err="1"/>
              <a:t>kultúrne</a:t>
            </a:r>
            <a:r>
              <a:rPr lang="en-US" sz="2000" b="1" dirty="0"/>
              <a:t> a </a:t>
            </a:r>
            <a:r>
              <a:rPr lang="en-US" sz="2000" b="1" dirty="0" err="1"/>
              <a:t>jazykové</a:t>
            </a:r>
            <a:r>
              <a:rPr lang="en-US" sz="2000" b="1" dirty="0"/>
              <a:t> </a:t>
            </a:r>
            <a:r>
              <a:rPr lang="en-US" sz="2000" b="1" dirty="0" err="1"/>
              <a:t>vzťahy</a:t>
            </a:r>
            <a:r>
              <a:rPr lang="en-US" sz="2000" b="1" dirty="0"/>
              <a:t> </a:t>
            </a:r>
            <a:r>
              <a:rPr lang="en-US" sz="2000" b="1" dirty="0" smtClean="0"/>
              <a:t>II</a:t>
            </a:r>
            <a:r>
              <a:rPr lang="mk-MK" sz="2000" b="1" dirty="0" smtClean="0"/>
              <a:t>, </a:t>
            </a:r>
            <a:r>
              <a:rPr lang="mk-MK" sz="2000" dirty="0"/>
              <a:t> Скопје, 2016</a:t>
            </a:r>
            <a:r>
              <a:rPr lang="en-US" sz="2000" b="1" dirty="0"/>
              <a:t/>
            </a:r>
            <a:br>
              <a:rPr lang="en-US" sz="2000" b="1" dirty="0"/>
            </a:br>
            <a:r>
              <a:rPr lang="mk-MK" sz="2000" b="1" dirty="0"/>
              <a:t>уредници: Маја </a:t>
            </a:r>
            <a:r>
              <a:rPr lang="mk-MK" sz="2000" b="1" dirty="0" err="1"/>
              <a:t>Јакимовска-Тошиќ</a:t>
            </a:r>
            <a:r>
              <a:rPr lang="mk-MK" sz="2000" b="1" dirty="0"/>
              <a:t>, Звонко Танески, Славчо Ковилоски</a:t>
            </a:r>
            <a:endParaRPr lang="mk-MK" sz="2000" b="1" dirty="0"/>
          </a:p>
        </p:txBody>
      </p:sp>
      <p:sp>
        <p:nvSpPr>
          <p:cNvPr id="3" name="Content Placeholder 2"/>
          <p:cNvSpPr>
            <a:spLocks noGrp="1"/>
          </p:cNvSpPr>
          <p:nvPr>
            <p:ph sz="half" idx="1"/>
          </p:nvPr>
        </p:nvSpPr>
        <p:spPr/>
        <p:txBody>
          <a:bodyPr>
            <a:normAutofit fontScale="62500" lnSpcReduction="20000"/>
          </a:bodyPr>
          <a:lstStyle/>
          <a:p>
            <a:r>
              <a:rPr lang="ru-RU" sz="2300" dirty="0"/>
              <a:t>Вториот зборник на научни трудови претставува издание на Институтот за македонска литература во Скопје од научната конференција </a:t>
            </a:r>
            <a:r>
              <a:rPr lang="ru-RU" sz="2300" i="1" dirty="0"/>
              <a:t>Македонско-словачки книжевни, културни и јазични врски</a:t>
            </a:r>
            <a:r>
              <a:rPr lang="ru-RU" sz="2300" dirty="0"/>
              <a:t>, која се одржа во Македонската академија на науките и уметностите на 2 и 3 јули 2015 година.</a:t>
            </a:r>
          </a:p>
          <a:p>
            <a:r>
              <a:rPr lang="ru-RU" sz="2300" dirty="0"/>
              <a:t>Научните трудови (34) се објавени на македонски, словачки или англиски јазик и се придружени со апстракти и резимеа соодветно на другите два јазика. Тие се поделени во неколку групи: трудови со кирило-методиевска проблематика, проследена од книжевно-историски, лингвистички и историографски аспект со цел да се расветли мисионерска дејност на светите Кирил и Методиј и нивните следбеници; трудови во кои доминира споредбена лингвистичка анализа со цел да се согледаат сродностите во културниот светоглед на Македонците, Словаците, но и другите словенски народи; трудови посветени на фолклорот и фолклористиката со идеја да се потенцираат македонско-словачките допири и влијанија и во овие научни области; трудови на современи книжевни теми во жанрот на поезијата, постмодерната и мемоарската проза, каде се опфатени автори од двете средини кои стекнале поширока интернационална рецепција. Авторите во Зборникот се докажани научници од двете држави, но и истражувачи од помладата генерација.</a:t>
            </a:r>
          </a:p>
          <a:p>
            <a:endParaRPr lang="mk-MK"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343584" y="1846263"/>
            <a:ext cx="2686432" cy="4022725"/>
          </a:xfrm>
        </p:spPr>
      </p:pic>
    </p:spTree>
    <p:extLst>
      <p:ext uri="{BB962C8B-B14F-4D97-AF65-F5344CB8AC3E}">
        <p14:creationId xmlns:p14="http://schemas.microsoft.com/office/powerpoint/2010/main" val="10109921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u-RU" sz="2000" b="1" dirty="0"/>
              <a:t>Culture in Transition Countries </a:t>
            </a:r>
            <a:r>
              <a:rPr lang="ru-RU" sz="2000" b="1" dirty="0" smtClean="0"/>
              <a:t/>
            </a:r>
            <a:br>
              <a:rPr lang="ru-RU" sz="2000" b="1" dirty="0" smtClean="0"/>
            </a:br>
            <a:r>
              <a:rPr lang="en-US" sz="1600" dirty="0" smtClean="0"/>
              <a:t>Ed</a:t>
            </a:r>
            <a:r>
              <a:rPr lang="en-US" sz="1600" dirty="0"/>
              <a:t>.: </a:t>
            </a:r>
            <a:r>
              <a:rPr lang="en-US" sz="1600" dirty="0" err="1"/>
              <a:t>Jakimovska-Toshikj</a:t>
            </a:r>
            <a:r>
              <a:rPr lang="en-US" sz="1600" dirty="0"/>
              <a:t>, M., </a:t>
            </a:r>
            <a:r>
              <a:rPr lang="en-US" sz="1600" dirty="0" err="1"/>
              <a:t>Gabasova</a:t>
            </a:r>
            <a:r>
              <a:rPr lang="en-US" sz="1600" dirty="0"/>
              <a:t>, K. Institute of Macedonian Literature, Ss. Cyril and Methodius University in Skopje; Department of Cultural Studies, Faculty of Arts, Constantine the Philosopher University in Nitra. Skopje, Nitra, 2018.</a:t>
            </a:r>
            <a:endParaRPr lang="mk-MK" sz="1600" dirty="0"/>
          </a:p>
        </p:txBody>
      </p:sp>
      <p:sp>
        <p:nvSpPr>
          <p:cNvPr id="3" name="Content Placeholder 2"/>
          <p:cNvSpPr>
            <a:spLocks noGrp="1"/>
          </p:cNvSpPr>
          <p:nvPr>
            <p:ph sz="half" idx="1"/>
          </p:nvPr>
        </p:nvSpPr>
        <p:spPr/>
        <p:txBody>
          <a:bodyPr>
            <a:normAutofit fontScale="70000" lnSpcReduction="20000"/>
          </a:bodyPr>
          <a:lstStyle/>
          <a:p>
            <a:r>
              <a:rPr lang="ru-RU" dirty="0"/>
              <a:t>Монографијата </a:t>
            </a:r>
            <a:r>
              <a:rPr lang="ru-RU" b="1" dirty="0"/>
              <a:t>Culture in Transition Countries / Културата во земјите во транзиција </a:t>
            </a:r>
            <a:r>
              <a:rPr lang="ru-RU" dirty="0"/>
              <a:t>е резултат на заеднички истражувачки проект на Институтот за македонска литература при Универзитетот „Св. Кирил и Методиј“ во Скопје (Македонија) и Филозофскиот факултет при Универзитетот „Константин Филозоф“ во Нитра (Словачка). Главната тема на монографијата е актуелното место и улога на културата во современите процеси на транзиција во земјите од Централна и од Југоисточна Европа. Излагањата се распоредени во два тематски циклуси: Повторно размислување за културната транзиција и Пресликување на темата за културната транзиција во уметностите и во медиумите. Монографија е создадена од 14 автори од двете земји. </a:t>
            </a:r>
            <a:r>
              <a:rPr lang="ru-RU" dirty="0" smtClean="0"/>
              <a:t>Авторите </a:t>
            </a:r>
            <a:r>
              <a:rPr lang="ru-RU" dirty="0"/>
              <a:t>од </a:t>
            </a:r>
            <a:r>
              <a:rPr lang="ru-RU" dirty="0" smtClean="0"/>
              <a:t>Македонија се: Маја Јакимовска-Тошиќ, Лорета Георгиевска-Јаковлева, Валентина Миронска-Христовска, Јасмина Мојсиева-Гушева, Соња Стојменска-Елзесер, Гоце Смилевски и Ана Мартиноска, а од </a:t>
            </a:r>
            <a:r>
              <a:rPr lang="ru-RU" dirty="0"/>
              <a:t>Словачка се вклучени авторите: Кристина Јакубовска, Катарина Габашова, Јозеф Пушкар, Вероника Моравчикова, Мирослав Балај, Ерика Моравчикова и Луција Велкова. </a:t>
            </a:r>
            <a:endParaRPr lang="ru-RU" dirty="0" smtClean="0"/>
          </a:p>
          <a:p>
            <a:r>
              <a:rPr lang="ru-RU" dirty="0" smtClean="0"/>
              <a:t>Рецензенти на изданието се: д-р Илија Велев и д-р Наташа Аврамовска</a:t>
            </a:r>
            <a:endParaRPr lang="mk-MK"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382477" y="1737360"/>
            <a:ext cx="2520000" cy="4473163"/>
          </a:xfrm>
        </p:spPr>
      </p:pic>
    </p:spTree>
    <p:extLst>
      <p:ext uri="{BB962C8B-B14F-4D97-AF65-F5344CB8AC3E}">
        <p14:creationId xmlns:p14="http://schemas.microsoft.com/office/powerpoint/2010/main" val="16490643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mk-MK" sz="3600" b="1" dirty="0" smtClean="0"/>
              <a:t>Монографии/научни книги (2018-2020)</a:t>
            </a:r>
            <a:br>
              <a:rPr lang="mk-MK" sz="3600" b="1" dirty="0" smtClean="0"/>
            </a:br>
            <a:r>
              <a:rPr lang="mk-MK" sz="2200" b="1" dirty="0" smtClean="0"/>
              <a:t>СОЊА СТОЈМЕНСКА-ЕЛЗЕСЕР: </a:t>
            </a:r>
            <a:r>
              <a:rPr lang="mk-MK" sz="2000" b="1" dirty="0" smtClean="0"/>
              <a:t>(НЕ)СЕКОЈДНЕВНИ ЉУБОПИТСТВА, ИМЛ 2018</a:t>
            </a:r>
            <a:endParaRPr lang="mk-MK" sz="2000" b="1" dirty="0"/>
          </a:p>
        </p:txBody>
      </p:sp>
      <p:sp>
        <p:nvSpPr>
          <p:cNvPr id="3" name="Content Placeholder 2"/>
          <p:cNvSpPr>
            <a:spLocks noGrp="1"/>
          </p:cNvSpPr>
          <p:nvPr>
            <p:ph sz="half" idx="1"/>
          </p:nvPr>
        </p:nvSpPr>
        <p:spPr>
          <a:xfrm>
            <a:off x="1097279" y="1845734"/>
            <a:ext cx="4937760" cy="4391780"/>
          </a:xfrm>
        </p:spPr>
        <p:txBody>
          <a:bodyPr>
            <a:normAutofit fontScale="62500" lnSpcReduction="20000"/>
          </a:bodyPr>
          <a:lstStyle/>
          <a:p>
            <a:r>
              <a:rPr lang="ru-RU" sz="2300" dirty="0"/>
              <a:t>Оваа збирка книжевни критики и есеи опфаќа 27 единици организирани во четири сегменти. Првиот сегмент Основни... (се подразбира љубопитства) опфаќа три текста од поопшт карактер и со основните преокупации на книгата, а тоа се книжевноста и книжевната критика денес и релацијата на книжевноста со реалниот живот на авторите, односно со нивното искуство. Втората група текстови Македонски... (љубопитства) ја сочинуваат две попродлабочени есеистичко-критички студии – за библиските алузии во романот и за социјалната инспирација во поезијата, како и критички осврти за авторите Владимир Јанковски, Александар Прокопиев, Димитар Солев и Ацо Шопов. Третата група љубопитства Славистички... вбројува текстови за Вацлав Хавел, Диониз Ѓуришин, Џо Лангер, потоа за антологиското претставување на современата руска поезија на македонски јазик и за стереотипот на руската душа, како и текстови за писатели од Хрватска (Јасна Хорват и Виктор Жмегач) и од Србија (Владислав Бајац). Меѓу славистичките љубопитства се вбројуваат и полските автори Хенрик Сјенкиевич и Агата Тушињска. Четвртата и последна група Светски... љубопитства се занимава со одделни наслови на автори од различни културно-јазични сфери, како што се: Алберто Моравија и Елса Моранте, Гарсија Маркес, Херман Хесе, Вилхелм Буш, Марк Твен, Џозеф О’Нил и Ласло Краснахоркаи</a:t>
            </a:r>
            <a:r>
              <a:rPr lang="ru-RU" dirty="0"/>
              <a:t>.</a:t>
            </a:r>
            <a:endParaRPr lang="mk-MK"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380514" y="1939353"/>
            <a:ext cx="2579914" cy="3929741"/>
          </a:xfrm>
        </p:spPr>
      </p:pic>
    </p:spTree>
    <p:extLst>
      <p:ext uri="{BB962C8B-B14F-4D97-AF65-F5344CB8AC3E}">
        <p14:creationId xmlns:p14="http://schemas.microsoft.com/office/powerpoint/2010/main" val="6638383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1207" y="243060"/>
            <a:ext cx="10147663" cy="812854"/>
          </a:xfrm>
        </p:spPr>
        <p:txBody>
          <a:bodyPr>
            <a:normAutofit fontScale="90000"/>
          </a:bodyPr>
          <a:lstStyle/>
          <a:p>
            <a:r>
              <a:rPr lang="mk-MK" sz="2800" b="1" dirty="0" smtClean="0"/>
              <a:t>Маја Јакимовска - Тошиќ, Култура и дијалог. Средновековни книжевни контексти, ИМЛ 2018</a:t>
            </a:r>
            <a:endParaRPr lang="mk-MK" sz="2800" b="1" dirty="0"/>
          </a:p>
        </p:txBody>
      </p:sp>
      <p:sp>
        <p:nvSpPr>
          <p:cNvPr id="3" name="Content Placeholder 2"/>
          <p:cNvSpPr>
            <a:spLocks noGrp="1"/>
          </p:cNvSpPr>
          <p:nvPr>
            <p:ph sz="half" idx="1"/>
          </p:nvPr>
        </p:nvSpPr>
        <p:spPr/>
        <p:txBody>
          <a:bodyPr>
            <a:normAutofit fontScale="70000" lnSpcReduction="20000"/>
          </a:bodyPr>
          <a:lstStyle/>
          <a:p>
            <a:r>
              <a:rPr lang="ru-RU" dirty="0"/>
              <a:t>Kонцептот на изданието </a:t>
            </a:r>
            <a:r>
              <a:rPr lang="ru-RU" b="1" dirty="0" smtClean="0"/>
              <a:t>Култура и дијалог. Средновековни книжевни концепти</a:t>
            </a:r>
            <a:r>
              <a:rPr lang="ru-RU" b="1" i="1" dirty="0" smtClean="0"/>
              <a:t> </a:t>
            </a:r>
            <a:r>
              <a:rPr lang="ru-RU" dirty="0" smtClean="0"/>
              <a:t>обединува </a:t>
            </a:r>
            <a:r>
              <a:rPr lang="ru-RU" dirty="0"/>
              <a:t>три тематски подрачја кои проследуваат одредени сегменти од средновековната литература продуцирана на македонски терен, но и во пошироки византиски и сесловенски рамки, која во долг временски интервал се создавала преку специфичната феноменологија на религиозните доживувања, со своја карактеристична естетика и поетика, и била плод на пошироката културно-историска стварност. Првиот тематски блок го сочинуваат студиите поврзани со навраќањето и афирмацијата на светителските култови на св. Методиј Солунски, и на св. Климент Охридски низ различните облици на нивно распространување. Вториот тематски блок ги обединува студиите за Св. Јован Владимир и еремитските светители од периодот на Самоиловото царство – како обединувачки култни претстави за балканскиот и јужнословенскиот духовен и културен простор. Третиот тематски блок ги опфаќа студиите кои ги тангираат стредновековните книжевни приближувања и интеркултурни комуникации на релацијата македонско-руски,  македонско-хрватски и македонско-словачки културни врски.</a:t>
            </a:r>
          </a:p>
          <a:p>
            <a:r>
              <a:rPr lang="ru-RU" dirty="0"/>
              <a:t> </a:t>
            </a:r>
          </a:p>
          <a:p>
            <a:endParaRPr lang="mk-MK"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170843" y="1763487"/>
            <a:ext cx="3627785" cy="4105608"/>
          </a:xfrm>
        </p:spPr>
      </p:pic>
    </p:spTree>
    <p:extLst>
      <p:ext uri="{BB962C8B-B14F-4D97-AF65-F5344CB8AC3E}">
        <p14:creationId xmlns:p14="http://schemas.microsoft.com/office/powerpoint/2010/main" val="29824856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5474" y="0"/>
            <a:ext cx="10058400" cy="1450757"/>
          </a:xfrm>
        </p:spPr>
        <p:txBody>
          <a:bodyPr>
            <a:normAutofit/>
          </a:bodyPr>
          <a:lstStyle/>
          <a:p>
            <a:r>
              <a:rPr lang="mk-MK" sz="1800" dirty="0"/>
              <a:t>НАУЧНА ПРОШЕТКА СО ИЗДАНИЈАТА  НА ИНСТИТУТОТ ЗА МАКЕДОНСКА ЛИТЕРАТУРА</a:t>
            </a:r>
          </a:p>
        </p:txBody>
      </p:sp>
      <p:sp>
        <p:nvSpPr>
          <p:cNvPr id="3" name="Content Placeholder 2"/>
          <p:cNvSpPr>
            <a:spLocks noGrp="1"/>
          </p:cNvSpPr>
          <p:nvPr>
            <p:ph idx="1"/>
          </p:nvPr>
        </p:nvSpPr>
        <p:spPr/>
        <p:txBody>
          <a:bodyPr>
            <a:normAutofit/>
          </a:bodyPr>
          <a:lstStyle/>
          <a:p>
            <a:pPr>
              <a:defRPr/>
            </a:pPr>
            <a:r>
              <a:rPr lang="ru-RU" sz="2400" dirty="0"/>
              <a:t>ИМЛ </a:t>
            </a:r>
            <a:r>
              <a:rPr lang="ru-RU" sz="2400" dirty="0" smtClean="0"/>
              <a:t>во своето функционирање овозможува </a:t>
            </a:r>
            <a:r>
              <a:rPr lang="ru-RU" sz="2400" b="1" dirty="0" smtClean="0">
                <a:solidFill>
                  <a:schemeClr val="accent2">
                    <a:lumMod val="75000"/>
                  </a:schemeClr>
                </a:solidFill>
              </a:rPr>
              <a:t>планско</a:t>
            </a:r>
            <a:r>
              <a:rPr lang="ru-RU" sz="2400" b="1" dirty="0">
                <a:solidFill>
                  <a:schemeClr val="accent2">
                    <a:lumMod val="75000"/>
                  </a:schemeClr>
                </a:solidFill>
              </a:rPr>
              <a:t>, долгорочно и систематско проучување, следење и толкување на литературното творештво и наследство во Македонија и изведување на високообразовна дејност на студиските програми од втор и трет циклус – културолошки студии.</a:t>
            </a:r>
          </a:p>
          <a:p>
            <a:pPr>
              <a:defRPr/>
            </a:pPr>
            <a:r>
              <a:rPr lang="ru-RU" sz="2400" dirty="0"/>
              <a:t>Јавен интерес во научноистражувачката дејност на Институтот претставуваат </a:t>
            </a:r>
            <a:r>
              <a:rPr lang="ru-RU" sz="2400" b="1" dirty="0">
                <a:solidFill>
                  <a:schemeClr val="accent2">
                    <a:lumMod val="75000"/>
                  </a:schemeClr>
                </a:solidFill>
              </a:rPr>
              <a:t>научните истражувања на историскиот и културниот идентитет на мак</a:t>
            </a:r>
            <a:r>
              <a:rPr lang="mk-MK" sz="2400" b="1" dirty="0">
                <a:solidFill>
                  <a:schemeClr val="accent2">
                    <a:lumMod val="75000"/>
                  </a:schemeClr>
                </a:solidFill>
              </a:rPr>
              <a:t>е</a:t>
            </a:r>
            <a:r>
              <a:rPr lang="ru-RU" sz="2400" b="1" dirty="0">
                <a:solidFill>
                  <a:schemeClr val="accent2">
                    <a:lumMod val="75000"/>
                  </a:schemeClr>
                </a:solidFill>
              </a:rPr>
              <a:t>донскиот народ и припадниците на заедниците во </a:t>
            </a:r>
            <a:r>
              <a:rPr lang="ru-RU" sz="2400" b="1" dirty="0" smtClean="0">
                <a:solidFill>
                  <a:schemeClr val="accent2">
                    <a:lumMod val="75000"/>
                  </a:schemeClr>
                </a:solidFill>
              </a:rPr>
              <a:t>Македонија</a:t>
            </a:r>
            <a:r>
              <a:rPr lang="ru-RU" sz="2400" b="1" dirty="0">
                <a:solidFill>
                  <a:schemeClr val="accent2">
                    <a:lumMod val="75000"/>
                  </a:schemeClr>
                </a:solidFill>
              </a:rPr>
              <a:t>.</a:t>
            </a:r>
            <a:endParaRPr lang="mk-MK" sz="2400" b="1" dirty="0">
              <a:solidFill>
                <a:schemeClr val="accent2">
                  <a:lumMod val="75000"/>
                </a:schemeClr>
              </a:solidFill>
            </a:endParaRPr>
          </a:p>
          <a:p>
            <a:endParaRPr lang="mk-MK" sz="2400" dirty="0"/>
          </a:p>
        </p:txBody>
      </p:sp>
    </p:spTree>
    <p:extLst>
      <p:ext uri="{BB962C8B-B14F-4D97-AF65-F5344CB8AC3E}">
        <p14:creationId xmlns:p14="http://schemas.microsoft.com/office/powerpoint/2010/main" val="15758277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79" y="286604"/>
            <a:ext cx="10058401" cy="1182968"/>
          </a:xfrm>
        </p:spPr>
        <p:txBody>
          <a:bodyPr>
            <a:normAutofit/>
          </a:bodyPr>
          <a:lstStyle/>
          <a:p>
            <a:r>
              <a:rPr lang="mk-MK" sz="2400" b="1" dirty="0" smtClean="0"/>
              <a:t>Ана Мартиноска, Културна фабрика (Огледи за родот, градот и популарната култура), ИМЛ 2018</a:t>
            </a:r>
            <a:endParaRPr lang="mk-MK" sz="2400" b="1" dirty="0"/>
          </a:p>
        </p:txBody>
      </p:sp>
      <p:sp>
        <p:nvSpPr>
          <p:cNvPr id="3" name="Content Placeholder 2"/>
          <p:cNvSpPr>
            <a:spLocks noGrp="1"/>
          </p:cNvSpPr>
          <p:nvPr>
            <p:ph sz="half" idx="1"/>
          </p:nvPr>
        </p:nvSpPr>
        <p:spPr/>
        <p:txBody>
          <a:bodyPr>
            <a:normAutofit fontScale="85000" lnSpcReduction="20000"/>
          </a:bodyPr>
          <a:lstStyle/>
          <a:p>
            <a:r>
              <a:rPr lang="ru-RU" dirty="0"/>
              <a:t>Книгата е збирка од над 80 кратки огледи на родови и културолошки теми. Поделена е во 3 поглавја: Белешки за родот, сексуалноста и слободата на избор; Потрага по уметноста и убавината на урбаното живеење; Приказни за другата страна на популарната култура. Целта на книгата е преку осврт на разни културни жанри – книги, изложби, театарски претстави, медиумски содржини и производи на мас-културата да проговори за некои премолчувани теми во нашето општество, како и за болките и предизвиците на современото живеење. Огледите од областа на родот, сексуалноста, уметноста и популарната култура се слика за постоечките состојби во нашата земја во минатата деценија и простор за отворање на нови погледи и перспективи, со цел да предизвикаат критички дијалог на авторите, критиката и публиката, но уште повеќе и дијалог со себеси, нашите ограничувања и предрасуди.</a:t>
            </a:r>
            <a:r>
              <a:rPr lang="ru-RU" dirty="0"/>
              <a:t/>
            </a:r>
            <a:br>
              <a:rPr lang="ru-RU" dirty="0"/>
            </a:br>
            <a:endParaRPr lang="mk-MK"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654397" y="1845734"/>
            <a:ext cx="3204000" cy="4496836"/>
          </a:xfrm>
        </p:spPr>
      </p:pic>
    </p:spTree>
    <p:extLst>
      <p:ext uri="{BB962C8B-B14F-4D97-AF65-F5344CB8AC3E}">
        <p14:creationId xmlns:p14="http://schemas.microsoft.com/office/powerpoint/2010/main" val="32808519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2444" y="264831"/>
            <a:ext cx="10058400" cy="1074111"/>
          </a:xfrm>
        </p:spPr>
        <p:txBody>
          <a:bodyPr>
            <a:normAutofit/>
          </a:bodyPr>
          <a:lstStyle/>
          <a:p>
            <a:r>
              <a:rPr lang="mk-MK" sz="2400" b="1" dirty="0" smtClean="0"/>
              <a:t>Славчо Ковиловски, Македонското женско творештво во </a:t>
            </a:r>
            <a:r>
              <a:rPr lang="en-US" sz="2400" b="1" dirty="0" smtClean="0"/>
              <a:t>XIX </a:t>
            </a:r>
            <a:r>
              <a:rPr lang="mk-MK" sz="2400" b="1" dirty="0" smtClean="0"/>
              <a:t>век, ИМЛ 2018</a:t>
            </a:r>
            <a:endParaRPr lang="mk-MK" sz="2400" b="1" dirty="0"/>
          </a:p>
        </p:txBody>
      </p:sp>
      <p:sp>
        <p:nvSpPr>
          <p:cNvPr id="3" name="Content Placeholder 2"/>
          <p:cNvSpPr>
            <a:spLocks noGrp="1"/>
          </p:cNvSpPr>
          <p:nvPr>
            <p:ph sz="half" idx="1"/>
          </p:nvPr>
        </p:nvSpPr>
        <p:spPr/>
        <p:txBody>
          <a:bodyPr>
            <a:normAutofit fontScale="77500" lnSpcReduction="20000"/>
          </a:bodyPr>
          <a:lstStyle/>
          <a:p>
            <a:r>
              <a:rPr lang="ru-RU" dirty="0"/>
              <a:t>Предметот на истражување е македонското женско авторство (писмо) во XIX век, односно презентирање на македонските авторки од овој период. Со нивните дела (оригинални трудови, преводи и интерпретации на народни песни) и нивните биографски податоци се согледува дека имало македонско женско писмо во споменатиот период. Македонските авторки пишувале статии за женското прашање, потписнички се на новинарски текстови, на правни акти, на училишни извештаи и на епистоларни записи. Дел од откриените дела се анонимни, односно не се потпишани или пак, се предадени со иницијали и псевдоними. Книгата е поделена во шест дела: Жената во светот во XIX век;  Kултурно-историските процеси во XIX век; Народните пејачки; Појава на македонското женско писмо; Творечки пројави на македонските авторки; Био-библиографии на македонските авторки од XIX век. Ова истражување претставува прв обид за откривање и проучување на македонските авторки, кои треба да ги пополнат одредниците во македонските речници, лексикони и енциклопедии по ова прашање. </a:t>
            </a:r>
            <a:endParaRPr lang="mk-MK"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097486" y="1845734"/>
            <a:ext cx="3612736" cy="4389309"/>
          </a:xfrm>
        </p:spPr>
      </p:pic>
    </p:spTree>
    <p:extLst>
      <p:ext uri="{BB962C8B-B14F-4D97-AF65-F5344CB8AC3E}">
        <p14:creationId xmlns:p14="http://schemas.microsoft.com/office/powerpoint/2010/main" val="31080371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5840" y="79774"/>
            <a:ext cx="10058400" cy="1450757"/>
          </a:xfrm>
        </p:spPr>
        <p:txBody>
          <a:bodyPr>
            <a:normAutofit/>
          </a:bodyPr>
          <a:lstStyle/>
          <a:p>
            <a:r>
              <a:rPr lang="mk-MK" sz="2400" b="1" dirty="0" smtClean="0"/>
              <a:t>Валентина </a:t>
            </a:r>
            <a:r>
              <a:rPr lang="mk-MK" sz="2400" b="1" dirty="0" err="1" smtClean="0"/>
              <a:t>Миронска</a:t>
            </a:r>
            <a:r>
              <a:rPr lang="mk-MK" sz="2400" b="1" dirty="0" smtClean="0"/>
              <a:t> - Христовска, Идеите и процесите во македонската културна традиција, ИМЛ 2019 </a:t>
            </a:r>
            <a:endParaRPr lang="mk-MK" sz="2400" b="1" dirty="0"/>
          </a:p>
        </p:txBody>
      </p:sp>
      <p:sp>
        <p:nvSpPr>
          <p:cNvPr id="3" name="Content Placeholder 2"/>
          <p:cNvSpPr>
            <a:spLocks noGrp="1"/>
          </p:cNvSpPr>
          <p:nvPr>
            <p:ph sz="half" idx="1"/>
          </p:nvPr>
        </p:nvSpPr>
        <p:spPr>
          <a:xfrm>
            <a:off x="1097280" y="1845627"/>
            <a:ext cx="4937760" cy="4446315"/>
          </a:xfrm>
        </p:spPr>
        <p:txBody>
          <a:bodyPr>
            <a:normAutofit fontScale="62500" lnSpcReduction="20000"/>
          </a:bodyPr>
          <a:lstStyle/>
          <a:p>
            <a:r>
              <a:rPr lang="ru-RU" dirty="0"/>
              <a:t>Книгата ги прикажува културните врски меѓу јужнословенските односно балканските народи и претставува една согледба за развојот на македонската културна мисла. Студиите во оваа книга се систематизирани во три поглавја. Во првото поглавје „Културни приближувања“ се застапени текстовите за панславизмот, илиризмот, федерализмот, потоа преку  компаративни согледби се проследени македонскиот и словачкиот преродбенски процес, Кирилометодиевската традиција во македонската и словачката културна традиција во 19. век. Следуваат студии за македонско-хрватските книжевно-културни релации во 19. век, македонско-црногорските културни врски од крајот на 15 и почетокот на 16 век, во контекст на поводот од 550 години од отворањето на првата книжарница на Кара Трифун во Скопје. Во второто поглавје „Идејни и тематски преокупации“ застапени се текстови за Кирилометодиевската традиција и нејзиното значење во средновековниот и во преродбенскиот период, за образовните и културните процеси не само кај македонскиот народ туку кај сите словенски народи. Во истово поглавје се проследуваат тематските преокупации во македонскиот литературен 19. век; мотивот слобода во македонските преродбенски творби; значењето на жената во литературните творби во 19. век и развојот на критичката мисла во 19. век. Во третото поглавје „Одгласи од минатото“ застапени се текстовите за творештвото на културната икона - Антон Панов; на Коле Неделковски; на повеќе македонски современи автори во чие творештво се чувствуваат рефлексиите од минатото. На крајот се текстовите за македонскиот идентитет во услови на глобализацијата; за новиот систем на мислење и за просветителството, кое како мисловно и прогресивно движење се согледува како во минато така и во сегашноста.    </a:t>
            </a:r>
            <a:endParaRPr lang="mk-MK"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246920" y="1846263"/>
            <a:ext cx="2879760" cy="4022725"/>
          </a:xfrm>
        </p:spPr>
      </p:pic>
    </p:spTree>
    <p:extLst>
      <p:ext uri="{BB962C8B-B14F-4D97-AF65-F5344CB8AC3E}">
        <p14:creationId xmlns:p14="http://schemas.microsoft.com/office/powerpoint/2010/main" val="12743584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79" y="-468084"/>
            <a:ext cx="10058401" cy="1737360"/>
          </a:xfrm>
        </p:spPr>
        <p:txBody>
          <a:bodyPr>
            <a:normAutofit/>
          </a:bodyPr>
          <a:lstStyle/>
          <a:p>
            <a:r>
              <a:rPr lang="mk-MK" sz="2400" b="1" dirty="0" err="1" smtClean="0"/>
              <a:t>Сарита</a:t>
            </a:r>
            <a:r>
              <a:rPr lang="mk-MK" sz="2400" b="1" dirty="0" smtClean="0"/>
              <a:t> Трајанова, Менаџмент на знаење во институциите од областа на културата, ИМЛ 2019</a:t>
            </a:r>
            <a:endParaRPr lang="mk-MK" sz="2400" b="1" dirty="0"/>
          </a:p>
        </p:txBody>
      </p:sp>
      <p:sp>
        <p:nvSpPr>
          <p:cNvPr id="3" name="Content Placeholder 2"/>
          <p:cNvSpPr>
            <a:spLocks noGrp="1"/>
          </p:cNvSpPr>
          <p:nvPr>
            <p:ph sz="half" idx="1"/>
          </p:nvPr>
        </p:nvSpPr>
        <p:spPr>
          <a:xfrm>
            <a:off x="1138644" y="1845734"/>
            <a:ext cx="4937760" cy="4023360"/>
          </a:xfrm>
        </p:spPr>
        <p:txBody>
          <a:bodyPr>
            <a:noAutofit/>
          </a:bodyPr>
          <a:lstStyle/>
          <a:p>
            <a:r>
              <a:rPr lang="ru-RU" sz="1200" dirty="0"/>
              <a:t>Книгата низ шест (6) поглавја ја истакнува потребата од стратегија за создавање, споделување и користење на знаењето во институциите од областа на културата. Почнувајќи со вовед во темата, преку фокусирање на поимот и видовите на знаење, се преминува на обработување на менаџментот на знаење (МЗ) и давање теориски преглед на научните сознанија од оваа проблематика. Потоа следи поврзување со организациското учење, со посебен акцент на „организацијата која учи“ и организациската култура во институциите од културата, каде индивидуалното знаење на креативните вработени претставува основа за знаењето на организациско ниво. Посебно поглавје е посветено на културата и нејзината поврзаност со знаењето преку информацијата и комуникацијата како културни феномени. Во книгата се потенцира значењето на културната компетенција – комплексен и динамичен процес, особено важен за институциите од областа на културата, кој бара тековна самопроценка и постојано проширување на културното знаење преку разбирање на сопствената култура, продолжувајќи преку интеракции со поединци од различни култури и проширување преку сопственото доживотно учење. Во книгата се претставени 64 институции од областа на културата со анализа на нивните активности од аспект на менаџментот на знаење. Опфатени се институциите од музичката, сценско-уметничката, филмската, галериската, музејската и библиотечната дејност, како и дејноста за заштита на спомениците на </a:t>
            </a:r>
            <a:r>
              <a:rPr lang="ru-RU" sz="1200" dirty="0" smtClean="0"/>
              <a:t>културата.</a:t>
            </a:r>
            <a:endParaRPr lang="mk-MK" sz="1200"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229809" y="1846369"/>
            <a:ext cx="2892211" cy="4022725"/>
          </a:xfrm>
        </p:spPr>
      </p:pic>
    </p:spTree>
    <p:extLst>
      <p:ext uri="{BB962C8B-B14F-4D97-AF65-F5344CB8AC3E}">
        <p14:creationId xmlns:p14="http://schemas.microsoft.com/office/powerpoint/2010/main" val="16640018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845511"/>
          </a:xfrm>
        </p:spPr>
        <p:txBody>
          <a:bodyPr>
            <a:normAutofit/>
          </a:bodyPr>
          <a:lstStyle/>
          <a:p>
            <a:r>
              <a:rPr lang="mk-MK" sz="2400" b="1" dirty="0" smtClean="0"/>
              <a:t>Славчо Ковиловски, Од </a:t>
            </a:r>
            <a:r>
              <a:rPr lang="mk-MK" sz="2400" b="1" dirty="0" err="1" smtClean="0"/>
              <a:t>Прличев</a:t>
            </a:r>
            <a:r>
              <a:rPr lang="mk-MK" sz="2400" b="1" dirty="0" smtClean="0"/>
              <a:t> до Конески, ИМЛ 2020</a:t>
            </a:r>
            <a:endParaRPr lang="mk-MK" sz="2400" b="1" dirty="0"/>
          </a:p>
        </p:txBody>
      </p:sp>
      <p:sp>
        <p:nvSpPr>
          <p:cNvPr id="3" name="Content Placeholder 2"/>
          <p:cNvSpPr>
            <a:spLocks noGrp="1"/>
          </p:cNvSpPr>
          <p:nvPr>
            <p:ph sz="half" idx="1"/>
          </p:nvPr>
        </p:nvSpPr>
        <p:spPr>
          <a:xfrm>
            <a:off x="933993" y="1758648"/>
            <a:ext cx="4937760" cy="4023360"/>
          </a:xfrm>
        </p:spPr>
        <p:txBody>
          <a:bodyPr>
            <a:normAutofit fontScale="62500" lnSpcReduction="20000"/>
          </a:bodyPr>
          <a:lstStyle/>
          <a:p>
            <a:r>
              <a:rPr lang="ru-RU" dirty="0"/>
              <a:t>Книгата ги проследува авторите, делата и процесите во македонската книажевност почнувајќи од Григор Прличев во 19. век, па се до Блаже Конески во 20. век.</a:t>
            </a:r>
            <a:r>
              <a:rPr lang="ru-RU" dirty="0"/>
              <a:t/>
            </a:r>
            <a:br>
              <a:rPr lang="ru-RU" dirty="0"/>
            </a:br>
            <a:r>
              <a:rPr lang="ru-RU" dirty="0"/>
              <a:t>Првиот дел се однесува на конкретни дела: Правилниците на Царевна Миладинова-Алексиева“, „Ракописот Рамноправноста на жената од Методиј Кусевич“, двете студии за активностите на Коста Групчев и тоа едната во врска со весникот „Цариградски гласник“, и втората студија во која се проследени неговите културолошки заложби преку објавувањето на првиот македонски туристички водич.</a:t>
            </a:r>
            <a:r>
              <a:rPr lang="ru-RU" dirty="0"/>
              <a:t/>
            </a:r>
            <a:br>
              <a:rPr lang="ru-RU" dirty="0"/>
            </a:br>
            <a:r>
              <a:rPr lang="ru-RU" dirty="0"/>
              <a:t>Вториот дел се однесува на авторите: „Записите на Кузман Шапкарев за машко-женските односи и македонското обичајно право“,„Григор Прличев и неговите слова за доброто и за спасот на душата“,„Лазар Поп Трајков како есеист“, „Македонскиот патописец од XIX век, Јаким Деребанов“, „Запис за Крсто Бинев (Андонов) (по повод од 100 годишнината од неговата смрт)“, „Стефан Н. Аврамов како хронолог на револуционерните борби во Азот (Велешко) и Поречието“, „Христо Чучков како извор за историјата на Велес“, „Повторно навраќање на поетот и револуционер Рацин“</a:t>
            </a:r>
            <a:r>
              <a:rPr lang="ru-RU" dirty="0"/>
              <a:t/>
            </a:r>
            <a:br>
              <a:rPr lang="ru-RU" dirty="0"/>
            </a:br>
            <a:r>
              <a:rPr lang="ru-RU" dirty="0"/>
              <a:t>Третиот дел се однесува на проследување процеси во македонската книжевност: „Љубовта во писмата на неколку македонски револуционери“, „Книжевно-историскиот однос на Рацин кон богомилството“ и „Родниот крај како инспирација за Блаже Конески“.</a:t>
            </a:r>
            <a:r>
              <a:rPr lang="ru-RU" dirty="0"/>
              <a:t/>
            </a:r>
            <a:br>
              <a:rPr lang="ru-RU" dirty="0"/>
            </a:br>
            <a:r>
              <a:rPr lang="ru-RU" dirty="0"/>
              <a:t>Со објавувањето на оваа книга се надополнуваат страници од македонската книжевност со нови автори и дела, кои во иднина ќе придонесат за унапредување на македонската книжевна историја.</a:t>
            </a:r>
            <a:endParaRPr lang="mk-MK" dirty="0"/>
          </a:p>
        </p:txBody>
      </p:sp>
      <p:pic>
        <p:nvPicPr>
          <p:cNvPr id="4098" name="Picture 2" descr="Slavco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256681" y="1846263"/>
            <a:ext cx="2860239" cy="4022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92448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mk-MK" sz="2800" b="1" dirty="0" smtClean="0"/>
              <a:t>ПОПУЛАРИЗАЦИЈА НА КУЛТУРНОТО НАСЛЕДСТВО ВО СКОПЈЕ И СКОПСКО, ИМЛ 2020</a:t>
            </a:r>
            <a:br>
              <a:rPr lang="mk-MK" sz="2800" b="1" dirty="0" smtClean="0"/>
            </a:br>
            <a:r>
              <a:rPr lang="mk-MK" sz="2000" dirty="0" smtClean="0"/>
              <a:t>Уредници:  Илија Велев, Маја Јакимовска</a:t>
            </a:r>
            <a:r>
              <a:rPr lang="en-US" sz="2000" dirty="0" smtClean="0"/>
              <a:t> </a:t>
            </a:r>
            <a:r>
              <a:rPr lang="mk-MK" sz="2000" dirty="0" smtClean="0"/>
              <a:t>-</a:t>
            </a:r>
            <a:r>
              <a:rPr lang="en-US" sz="2000" dirty="0" smtClean="0"/>
              <a:t> </a:t>
            </a:r>
            <a:r>
              <a:rPr lang="mk-MK" sz="2000" dirty="0" smtClean="0"/>
              <a:t>Тошиќ</a:t>
            </a:r>
            <a:endParaRPr lang="mk-MK" sz="2000" dirty="0"/>
          </a:p>
        </p:txBody>
      </p:sp>
      <p:sp>
        <p:nvSpPr>
          <p:cNvPr id="3" name="Content Placeholder 2"/>
          <p:cNvSpPr>
            <a:spLocks noGrp="1"/>
          </p:cNvSpPr>
          <p:nvPr>
            <p:ph sz="half" idx="1"/>
          </p:nvPr>
        </p:nvSpPr>
        <p:spPr>
          <a:xfrm>
            <a:off x="1097279" y="1845733"/>
            <a:ext cx="4937760" cy="4206723"/>
          </a:xfrm>
        </p:spPr>
        <p:txBody>
          <a:bodyPr>
            <a:normAutofit fontScale="55000" lnSpcReduction="20000"/>
          </a:bodyPr>
          <a:lstStyle/>
          <a:p>
            <a:r>
              <a:rPr lang="ru-RU" dirty="0"/>
              <a:t>Изданието содржи осум (8) трудови, кои го потенцираат значењето на културното наследство во Скопје и Скопско. Во поглавјето </a:t>
            </a:r>
            <a:r>
              <a:rPr lang="ru-RU" b="1" dirty="0"/>
              <a:t>Културолошки практики на мобилност</a:t>
            </a:r>
            <a:r>
              <a:rPr lang="ru-RU" dirty="0"/>
              <a:t> застапени се следниве автори:</a:t>
            </a:r>
            <a:r>
              <a:rPr lang="ru-RU" dirty="0"/>
              <a:t/>
            </a:r>
            <a:br>
              <a:rPr lang="ru-RU" dirty="0"/>
            </a:br>
            <a:r>
              <a:rPr lang="ru-RU" b="1" dirty="0"/>
              <a:t>Ѓоко Ѓорѓевски</a:t>
            </a:r>
            <a:r>
              <a:rPr lang="ru-RU" dirty="0"/>
              <a:t>: РЕЛИГИСКИОТ АСПЕКТ НА САКРАЛНОТО КУЛТУРНО НАСЛЕДСТВО СО ОСВРТ НА СКОПЈЕ И СКОПСКО</a:t>
            </a:r>
            <a:r>
              <a:rPr lang="ru-RU" dirty="0"/>
              <a:t/>
            </a:r>
            <a:br>
              <a:rPr lang="ru-RU" dirty="0"/>
            </a:br>
            <a:r>
              <a:rPr lang="ru-RU" b="1" dirty="0"/>
              <a:t>Валентина Миронска-Христовска</a:t>
            </a:r>
            <a:r>
              <a:rPr lang="ru-RU" dirty="0"/>
              <a:t>: КНИГИТЕ КАКО КУЛТУРНО НАСЛЕДСТВО ВО БИБЛИОТЕКИТЕ И ЧИТАЛИШТАТА НА ГРАДОТ СКОПЈЕ (XVI-XIX ВЕК)</a:t>
            </a:r>
            <a:r>
              <a:rPr lang="ru-RU" dirty="0"/>
              <a:t/>
            </a:r>
            <a:br>
              <a:rPr lang="ru-RU" dirty="0"/>
            </a:br>
            <a:r>
              <a:rPr lang="ru-RU" b="1" dirty="0"/>
              <a:t>Сарита Трајанова: </a:t>
            </a:r>
            <a:r>
              <a:rPr lang="ru-RU" dirty="0"/>
              <a:t>УЛОГАТА НА ИНСТИТУЦИИТЕ ОД ОБЛАСТА НА КУЛТУРАТА ВО ЗАШТИТАТА НА КУЛТУРНОТО НАСЛЕДСТВО (НА ТЕРИТОРИЈАТА</a:t>
            </a:r>
            <a:r>
              <a:rPr lang="ru-RU" dirty="0"/>
              <a:t/>
            </a:r>
            <a:br>
              <a:rPr lang="ru-RU" dirty="0"/>
            </a:br>
            <a:r>
              <a:rPr lang="ru-RU" dirty="0"/>
              <a:t>НА СКОПЈЕ)</a:t>
            </a:r>
            <a:r>
              <a:rPr lang="ru-RU" dirty="0"/>
              <a:t/>
            </a:r>
            <a:br>
              <a:rPr lang="ru-RU" dirty="0"/>
            </a:br>
            <a:r>
              <a:rPr lang="ru-RU" b="1" dirty="0"/>
              <a:t>Славчо Ковилоски</a:t>
            </a:r>
            <a:r>
              <a:rPr lang="ru-RU" dirty="0"/>
              <a:t>: ПРЕГЛЕД НА МАТЕРИЈАЛНАТА И ДУХОВНАТА КУЛТУРА ВО СКОПСКА БЛАТИЈА</a:t>
            </a:r>
            <a:r>
              <a:rPr lang="ru-RU" dirty="0"/>
              <a:t/>
            </a:r>
            <a:br>
              <a:rPr lang="ru-RU" dirty="0"/>
            </a:br>
            <a:r>
              <a:rPr lang="ru-RU" b="1" dirty="0"/>
              <a:t>Валентина Поцеска</a:t>
            </a:r>
            <a:r>
              <a:rPr lang="ru-RU" dirty="0"/>
              <a:t>: ТРЕТМАНОТ НА АРХЕОЛОШКОТО НАСЛЕДСТВО ВО СКОПЈЕ</a:t>
            </a:r>
            <a:r>
              <a:rPr lang="ru-RU" dirty="0"/>
              <a:t/>
            </a:r>
            <a:br>
              <a:rPr lang="ru-RU" dirty="0"/>
            </a:br>
            <a:r>
              <a:rPr lang="ru-RU" b="1" dirty="0"/>
              <a:t>Нада Андоновска</a:t>
            </a:r>
            <a:r>
              <a:rPr lang="ru-RU" dirty="0"/>
              <a:t>: НЕМАТЕРИЈАЛНОТО КУЛТУРНО НАСЛЕДСТВО И НЕГОВАТА СОЧУВАНОСТ ВО СКОПЈЕ И СКОПСКО</a:t>
            </a:r>
            <a:r>
              <a:rPr lang="ru-RU" dirty="0"/>
              <a:t/>
            </a:r>
            <a:br>
              <a:rPr lang="ru-RU" dirty="0"/>
            </a:br>
            <a:r>
              <a:rPr lang="ru-RU" dirty="0"/>
              <a:t/>
            </a:r>
            <a:br>
              <a:rPr lang="ru-RU" dirty="0"/>
            </a:br>
            <a:r>
              <a:rPr lang="ru-RU" dirty="0"/>
              <a:t>Во поглавјето </a:t>
            </a:r>
            <a:r>
              <a:rPr lang="ru-RU" b="1" dirty="0"/>
              <a:t>Проектна интеракција</a:t>
            </a:r>
            <a:r>
              <a:rPr lang="ru-RU" dirty="0"/>
              <a:t> се презентирани научните трудови на главните истражувачи во проектот:</a:t>
            </a:r>
            <a:r>
              <a:rPr lang="ru-RU" dirty="0"/>
              <a:t/>
            </a:r>
            <a:br>
              <a:rPr lang="ru-RU" dirty="0"/>
            </a:br>
            <a:r>
              <a:rPr lang="ru-RU" b="1" dirty="0"/>
              <a:t>Маја Јакимовска-Тошиќ</a:t>
            </a:r>
            <a:r>
              <a:rPr lang="ru-RU" dirty="0"/>
              <a:t>: МАРКОВИОТ МАНАСТИР „СВ. ДИМИТРИЈА“ – ЗНАЧАЈНО КУЛТУРНО НАСЛЕДСТВО НА ГРАДОТ СКОПЈЕ</a:t>
            </a:r>
            <a:r>
              <a:rPr lang="ru-RU" dirty="0"/>
              <a:t/>
            </a:r>
            <a:br>
              <a:rPr lang="ru-RU" dirty="0"/>
            </a:br>
            <a:r>
              <a:rPr lang="ru-RU" b="1" dirty="0"/>
              <a:t>Илија Велев</a:t>
            </a:r>
            <a:r>
              <a:rPr lang="ru-RU" dirty="0"/>
              <a:t>: ДУХОВНИТЕ И КУЛТУРНИТЕ ЦЕНТРИ НА СКОПСКА ЦРНА ГОРА</a:t>
            </a:r>
            <a:r>
              <a:rPr lang="ru-RU" dirty="0"/>
              <a:t/>
            </a:r>
            <a:br>
              <a:rPr lang="ru-RU" dirty="0"/>
            </a:br>
            <a:r>
              <a:rPr lang="ru-RU" dirty="0"/>
              <a:t/>
            </a:r>
            <a:br>
              <a:rPr lang="ru-RU" dirty="0"/>
            </a:br>
            <a:r>
              <a:rPr lang="ru-RU" dirty="0"/>
              <a:t>Очекуваните ефекти од Зборникот се: истакнување на позитивни примери од практиката во заштитата на културното наследство во скопскиот регион, развивање свест за заштитата и значењето на културното наследство, како и негова афирмација. Изданието донесува препораки за посистематизирана заштита на културното наследство, како и за унапредување на заедничката координација помеѓу чинителите во процесот на заштитата на културното наследство, а тоа се професионалната средина, институциите од областа на културата, градот и локалната самоуправа, владините институции и јавноста</a:t>
            </a:r>
            <a:r>
              <a:rPr lang="ru-RU" dirty="0" smtClean="0"/>
              <a:t>.</a:t>
            </a:r>
          </a:p>
          <a:p>
            <a:r>
              <a:rPr lang="ru-RU" b="1" dirty="0" smtClean="0">
                <a:solidFill>
                  <a:schemeClr val="tx1"/>
                </a:solidFill>
              </a:rPr>
              <a:t>Воведните напомени на: </a:t>
            </a:r>
            <a:r>
              <a:rPr lang="en-US" b="1" dirty="0" smtClean="0">
                <a:solidFill>
                  <a:schemeClr val="tx1"/>
                </a:solidFill>
              </a:rPr>
              <a:t>iml.edu.mk</a:t>
            </a:r>
            <a:endParaRPr lang="mk-MK" b="1" dirty="0">
              <a:solidFill>
                <a:schemeClr val="tx1"/>
              </a:solidFill>
            </a:endParaRP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218555" y="2337207"/>
            <a:ext cx="4937125" cy="3410950"/>
          </a:xfrm>
        </p:spPr>
      </p:pic>
    </p:spTree>
    <p:extLst>
      <p:ext uri="{BB962C8B-B14F-4D97-AF65-F5344CB8AC3E}">
        <p14:creationId xmlns:p14="http://schemas.microsoft.com/office/powerpoint/2010/main" val="36639309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mk-MK" sz="2000" dirty="0"/>
              <a:t>НАУЧНА ПРОШЕТКА СО ИЗДАНИЈАТА  НА ИНСТИТУТОТ ЗА МАКЕДОНСКА ЛИТЕРАТУРА</a:t>
            </a:r>
          </a:p>
        </p:txBody>
      </p:sp>
      <p:sp>
        <p:nvSpPr>
          <p:cNvPr id="3" name="Content Placeholder 2"/>
          <p:cNvSpPr>
            <a:spLocks noGrp="1"/>
          </p:cNvSpPr>
          <p:nvPr>
            <p:ph sz="half" idx="1"/>
          </p:nvPr>
        </p:nvSpPr>
        <p:spPr/>
        <p:txBody>
          <a:bodyPr/>
          <a:lstStyle/>
          <a:p>
            <a:r>
              <a:rPr lang="mk-MK" dirty="0" smtClean="0"/>
              <a:t>Прегледот вклучува избор од научните изданија (2018-2020), монографии, Зборници од научни симпозиуми, електронска библиотека, меѓународни научни списанија на ИМЛ.</a:t>
            </a:r>
          </a:p>
          <a:p>
            <a:r>
              <a:rPr lang="mk-MK" dirty="0" smtClean="0"/>
              <a:t>Во тек е подготовката на уште </a:t>
            </a:r>
            <a:r>
              <a:rPr lang="mk-MK" dirty="0"/>
              <a:t>6</a:t>
            </a:r>
            <a:r>
              <a:rPr lang="mk-MK" dirty="0" smtClean="0"/>
              <a:t> изданија за 2020 година. </a:t>
            </a:r>
          </a:p>
          <a:p>
            <a:r>
              <a:rPr lang="mk-MK" dirty="0" smtClean="0"/>
              <a:t>Дел од изданијата ќе ги најдете во електронска форма на на: </a:t>
            </a:r>
            <a:r>
              <a:rPr lang="en-US" dirty="0" smtClean="0"/>
              <a:t>iml.edu.mk.</a:t>
            </a:r>
            <a:endParaRPr lang="mk-MK" dirty="0"/>
          </a:p>
        </p:txBody>
      </p:sp>
      <p:pic>
        <p:nvPicPr>
          <p:cNvPr id="5" name="Picture 14" descr="Sednica na Sovetot"/>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739050" y="2355257"/>
            <a:ext cx="3873731" cy="2581102"/>
          </a:xfrm>
        </p:spPr>
      </p:pic>
    </p:spTree>
    <p:extLst>
      <p:ext uri="{BB962C8B-B14F-4D97-AF65-F5344CB8AC3E}">
        <p14:creationId xmlns:p14="http://schemas.microsoft.com/office/powerpoint/2010/main" val="2074167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451359"/>
            <a:ext cx="10058400" cy="841981"/>
          </a:xfrm>
        </p:spPr>
        <p:txBody>
          <a:bodyPr>
            <a:normAutofit/>
          </a:bodyPr>
          <a:lstStyle/>
          <a:p>
            <a:r>
              <a:rPr lang="mk-MK" sz="2400" dirty="0" smtClean="0"/>
              <a:t>МИСИЈАТА НА ИНСТИТУТОТ ЗА МАКЕДОНСКА ЛИТЕРАТУРА</a:t>
            </a:r>
            <a:endParaRPr lang="mk-MK" sz="2400" dirty="0"/>
          </a:p>
        </p:txBody>
      </p:sp>
      <p:sp>
        <p:nvSpPr>
          <p:cNvPr id="3" name="Content Placeholder 2"/>
          <p:cNvSpPr>
            <a:spLocks noGrp="1"/>
          </p:cNvSpPr>
          <p:nvPr>
            <p:ph idx="1"/>
          </p:nvPr>
        </p:nvSpPr>
        <p:spPr/>
        <p:txBody>
          <a:bodyPr>
            <a:normAutofit fontScale="92500" lnSpcReduction="20000"/>
          </a:bodyPr>
          <a:lstStyle/>
          <a:p>
            <a:pPr marL="514667" indent="-514350">
              <a:spcAft>
                <a:spcPts val="0"/>
              </a:spcAft>
              <a:buFont typeface="+mj-lt"/>
              <a:buAutoNum type="arabicPeriod"/>
              <a:defRPr/>
            </a:pPr>
            <a:r>
              <a:rPr lang="ru-RU" sz="2800" dirty="0" smtClean="0">
                <a:solidFill>
                  <a:schemeClr val="tx1">
                    <a:lumMod val="85000"/>
                    <a:lumOff val="15000"/>
                  </a:schemeClr>
                </a:solidFill>
              </a:rPr>
              <a:t>Реализација </a:t>
            </a:r>
            <a:r>
              <a:rPr lang="ru-RU" sz="2800" dirty="0">
                <a:solidFill>
                  <a:schemeClr val="tx1">
                    <a:lumMod val="85000"/>
                    <a:lumOff val="15000"/>
                  </a:schemeClr>
                </a:solidFill>
              </a:rPr>
              <a:t>на научноистражувачки проекти, национални и </a:t>
            </a:r>
            <a:r>
              <a:rPr lang="ru-RU" sz="2800" dirty="0" smtClean="0">
                <a:solidFill>
                  <a:schemeClr val="tx1">
                    <a:lumMod val="85000"/>
                    <a:lumOff val="15000"/>
                  </a:schemeClr>
                </a:solidFill>
              </a:rPr>
              <a:t>меѓународни</a:t>
            </a:r>
          </a:p>
          <a:p>
            <a:pPr marL="514667" indent="-514350">
              <a:spcAft>
                <a:spcPts val="0"/>
              </a:spcAft>
              <a:buFont typeface="+mj-lt"/>
              <a:buAutoNum type="arabicPeriod"/>
              <a:defRPr/>
            </a:pPr>
            <a:r>
              <a:rPr lang="ru-RU" sz="2800" dirty="0" smtClean="0">
                <a:solidFill>
                  <a:schemeClr val="tx1">
                    <a:lumMod val="85000"/>
                    <a:lumOff val="15000"/>
                  </a:schemeClr>
                </a:solidFill>
              </a:rPr>
              <a:t>Организација на меѓународни симпозиуми и дебати</a:t>
            </a:r>
            <a:endParaRPr lang="ru-RU" sz="2800" dirty="0">
              <a:solidFill>
                <a:schemeClr val="tx1">
                  <a:lumMod val="85000"/>
                  <a:lumOff val="15000"/>
                </a:schemeClr>
              </a:solidFill>
            </a:endParaRPr>
          </a:p>
          <a:p>
            <a:pPr marL="514667" indent="-514350">
              <a:spcAft>
                <a:spcPts val="0"/>
              </a:spcAft>
              <a:buFont typeface="+mj-lt"/>
              <a:buAutoNum type="arabicPeriod"/>
              <a:defRPr/>
            </a:pPr>
            <a:r>
              <a:rPr lang="ru-RU" sz="2800" dirty="0">
                <a:solidFill>
                  <a:schemeClr val="tx1">
                    <a:lumMod val="85000"/>
                    <a:lumOff val="15000"/>
                  </a:schemeClr>
                </a:solidFill>
              </a:rPr>
              <a:t>Реализација на современи студиски програми од втор и трет </a:t>
            </a:r>
            <a:r>
              <a:rPr lang="ru-RU" sz="2800" dirty="0" smtClean="0">
                <a:solidFill>
                  <a:schemeClr val="tx1">
                    <a:lumMod val="85000"/>
                    <a:lumOff val="15000"/>
                  </a:schemeClr>
                </a:solidFill>
              </a:rPr>
              <a:t>циклус (Културолошки студии и Македонистика)</a:t>
            </a:r>
            <a:endParaRPr lang="ru-RU" sz="2800" dirty="0">
              <a:solidFill>
                <a:schemeClr val="tx1">
                  <a:lumMod val="85000"/>
                  <a:lumOff val="15000"/>
                </a:schemeClr>
              </a:solidFill>
            </a:endParaRPr>
          </a:p>
          <a:p>
            <a:pPr marL="514667" indent="-514350">
              <a:spcAft>
                <a:spcPts val="0"/>
              </a:spcAft>
              <a:buFont typeface="+mj-lt"/>
              <a:buAutoNum type="arabicPeriod"/>
              <a:defRPr/>
            </a:pPr>
            <a:r>
              <a:rPr lang="ru-RU" sz="2800" dirty="0">
                <a:solidFill>
                  <a:schemeClr val="tx1">
                    <a:lumMod val="85000"/>
                    <a:lumOff val="15000"/>
                  </a:schemeClr>
                </a:solidFill>
              </a:rPr>
              <a:t>Оспособување на кадри за научноистражувачка работа</a:t>
            </a:r>
          </a:p>
          <a:p>
            <a:pPr marL="514667" indent="-514350">
              <a:spcAft>
                <a:spcPts val="0"/>
              </a:spcAft>
              <a:buFont typeface="+mj-lt"/>
              <a:buAutoNum type="arabicPeriod"/>
              <a:defRPr/>
            </a:pPr>
            <a:r>
              <a:rPr lang="ru-RU" sz="2800" dirty="0" smtClean="0">
                <a:solidFill>
                  <a:schemeClr val="tx1">
                    <a:lumMod val="85000"/>
                    <a:lumOff val="15000"/>
                  </a:schemeClr>
                </a:solidFill>
              </a:rPr>
              <a:t>Достапност </a:t>
            </a:r>
            <a:r>
              <a:rPr lang="ru-RU" sz="2800" dirty="0">
                <a:solidFill>
                  <a:schemeClr val="tx1">
                    <a:lumMod val="85000"/>
                    <a:lumOff val="15000"/>
                  </a:schemeClr>
                </a:solidFill>
              </a:rPr>
              <a:t>на резултатите од научноистражувачките </a:t>
            </a:r>
            <a:r>
              <a:rPr lang="ru-RU" sz="2800" dirty="0" smtClean="0">
                <a:solidFill>
                  <a:schemeClr val="tx1">
                    <a:lumMod val="85000"/>
                    <a:lumOff val="15000"/>
                  </a:schemeClr>
                </a:solidFill>
              </a:rPr>
              <a:t>проекти</a:t>
            </a:r>
          </a:p>
          <a:p>
            <a:pPr marL="514667" indent="-514350">
              <a:spcAft>
                <a:spcPts val="0"/>
              </a:spcAft>
              <a:buFont typeface="+mj-lt"/>
              <a:buAutoNum type="arabicPeriod"/>
              <a:defRPr/>
            </a:pPr>
            <a:r>
              <a:rPr lang="ru-RU" sz="2800" dirty="0" smtClean="0">
                <a:solidFill>
                  <a:schemeClr val="tx1">
                    <a:lumMod val="85000"/>
                    <a:lumOff val="15000"/>
                  </a:schemeClr>
                </a:solidFill>
              </a:rPr>
              <a:t>Издавачка дејност</a:t>
            </a:r>
            <a:endParaRPr lang="ru-RU" sz="2800" dirty="0">
              <a:solidFill>
                <a:schemeClr val="tx1">
                  <a:lumMod val="85000"/>
                  <a:lumOff val="15000"/>
                </a:schemeClr>
              </a:solidFill>
            </a:endParaRPr>
          </a:p>
          <a:p>
            <a:pPr marL="514667" indent="-514350">
              <a:spcAft>
                <a:spcPts val="0"/>
              </a:spcAft>
              <a:buFont typeface="+mj-lt"/>
              <a:buAutoNum type="arabicPeriod"/>
              <a:defRPr/>
            </a:pPr>
            <a:r>
              <a:rPr lang="ru-RU" sz="2800" dirty="0">
                <a:solidFill>
                  <a:schemeClr val="tx1">
                    <a:lumMod val="85000"/>
                    <a:lumOff val="15000"/>
                  </a:schemeClr>
                </a:solidFill>
              </a:rPr>
              <a:t>Примена на научните достигања</a:t>
            </a:r>
          </a:p>
          <a:p>
            <a:pPr marL="514667" indent="-514350">
              <a:spcAft>
                <a:spcPts val="0"/>
              </a:spcAft>
              <a:buFont typeface="+mj-lt"/>
              <a:buAutoNum type="arabicPeriod"/>
              <a:defRPr/>
            </a:pPr>
            <a:r>
              <a:rPr lang="ru-RU" sz="2800" dirty="0">
                <a:solidFill>
                  <a:schemeClr val="tx1">
                    <a:lumMod val="85000"/>
                    <a:lumOff val="15000"/>
                  </a:schemeClr>
                </a:solidFill>
              </a:rPr>
              <a:t>Влијание во јавноста</a:t>
            </a:r>
            <a:endParaRPr lang="ru-RU" sz="2800" dirty="0"/>
          </a:p>
          <a:p>
            <a:endParaRPr lang="mk-MK" sz="2800" dirty="0"/>
          </a:p>
          <a:p>
            <a:endParaRPr lang="mk-MK" dirty="0"/>
          </a:p>
        </p:txBody>
      </p:sp>
    </p:spTree>
    <p:extLst>
      <p:ext uri="{BB962C8B-B14F-4D97-AF65-F5344CB8AC3E}">
        <p14:creationId xmlns:p14="http://schemas.microsoft.com/office/powerpoint/2010/main" val="36436098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mk-MK" sz="4000" dirty="0" smtClean="0"/>
              <a:t>ИЗДАВАЧКА ДЕЈНОСТ</a:t>
            </a:r>
            <a:endParaRPr lang="mk-MK" sz="4000" dirty="0"/>
          </a:p>
        </p:txBody>
      </p:sp>
      <p:sp>
        <p:nvSpPr>
          <p:cNvPr id="3" name="Subtitle 2"/>
          <p:cNvSpPr>
            <a:spLocks noGrp="1"/>
          </p:cNvSpPr>
          <p:nvPr>
            <p:ph type="subTitle" idx="1"/>
          </p:nvPr>
        </p:nvSpPr>
        <p:spPr/>
        <p:txBody>
          <a:bodyPr/>
          <a:lstStyle/>
          <a:p>
            <a:r>
              <a:rPr lang="mk-MK" dirty="0" err="1" smtClean="0"/>
              <a:t>мЕѓународни</a:t>
            </a:r>
            <a:r>
              <a:rPr lang="mk-MK" dirty="0" smtClean="0"/>
              <a:t> научни списанија</a:t>
            </a:r>
            <a:endParaRPr lang="mk-MK" dirty="0"/>
          </a:p>
        </p:txBody>
      </p:sp>
    </p:spTree>
    <p:extLst>
      <p:ext uri="{BB962C8B-B14F-4D97-AF65-F5344CB8AC3E}">
        <p14:creationId xmlns:p14="http://schemas.microsoft.com/office/powerpoint/2010/main" val="4630967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7381" y="-302595"/>
            <a:ext cx="10206227" cy="1402672"/>
          </a:xfrm>
        </p:spPr>
        <p:txBody>
          <a:bodyPr/>
          <a:lstStyle/>
          <a:p>
            <a:r>
              <a:rPr lang="mk-MK" dirty="0" smtClean="0"/>
              <a:t>Спектар, </a:t>
            </a:r>
            <a:br>
              <a:rPr lang="mk-MK" dirty="0" smtClean="0"/>
            </a:br>
            <a:r>
              <a:rPr lang="mk-MK" sz="2400" dirty="0" smtClean="0"/>
              <a:t>последен бр. 75/2020</a:t>
            </a:r>
            <a:endParaRPr lang="mk-MK" sz="2400" dirty="0"/>
          </a:p>
        </p:txBody>
      </p:sp>
      <p:sp>
        <p:nvSpPr>
          <p:cNvPr id="3" name="Content Placeholder 2"/>
          <p:cNvSpPr>
            <a:spLocks noGrp="1"/>
          </p:cNvSpPr>
          <p:nvPr>
            <p:ph idx="1"/>
          </p:nvPr>
        </p:nvSpPr>
        <p:spPr>
          <a:xfrm>
            <a:off x="1017381" y="1716942"/>
            <a:ext cx="10058400" cy="4642067"/>
          </a:xfrm>
        </p:spPr>
        <p:txBody>
          <a:bodyPr/>
          <a:lstStyle/>
          <a:p>
            <a:pPr>
              <a:lnSpc>
                <a:spcPts val="2400"/>
              </a:lnSpc>
              <a:spcBef>
                <a:spcPct val="0"/>
              </a:spcBef>
            </a:pPr>
            <a:r>
              <a:rPr lang="ru-RU" dirty="0"/>
              <a:t>Меѓународно македонистичко списание </a:t>
            </a:r>
            <a:endParaRPr lang="ru-RU" dirty="0" smtClean="0"/>
          </a:p>
          <a:p>
            <a:pPr>
              <a:lnSpc>
                <a:spcPts val="2400"/>
              </a:lnSpc>
              <a:spcBef>
                <a:spcPct val="0"/>
              </a:spcBef>
            </a:pPr>
            <a:r>
              <a:rPr lang="ru-RU" dirty="0" smtClean="0"/>
              <a:t>посветено </a:t>
            </a:r>
            <a:r>
              <a:rPr lang="ru-RU" dirty="0"/>
              <a:t>на науката за книжевноста (1983)</a:t>
            </a:r>
          </a:p>
          <a:p>
            <a:pPr>
              <a:lnSpc>
                <a:spcPts val="2400"/>
              </a:lnSpc>
              <a:spcBef>
                <a:spcPct val="0"/>
              </a:spcBef>
            </a:pPr>
            <a:r>
              <a:rPr lang="ru-RU" dirty="0"/>
              <a:t>Рубрики</a:t>
            </a:r>
          </a:p>
          <a:p>
            <a:pPr lvl="1">
              <a:lnSpc>
                <a:spcPts val="2400"/>
              </a:lnSpc>
              <a:spcBef>
                <a:spcPct val="0"/>
              </a:spcBef>
            </a:pPr>
            <a:r>
              <a:rPr lang="ru-RU" sz="2000" dirty="0"/>
              <a:t>Литературна историја</a:t>
            </a:r>
          </a:p>
          <a:p>
            <a:pPr lvl="1">
              <a:lnSpc>
                <a:spcPts val="2400"/>
              </a:lnSpc>
              <a:spcBef>
                <a:spcPct val="0"/>
              </a:spcBef>
            </a:pPr>
            <a:r>
              <a:rPr lang="ru-RU" sz="2000" dirty="0"/>
              <a:t>Современа македонска книжевност</a:t>
            </a:r>
          </a:p>
          <a:p>
            <a:pPr lvl="1">
              <a:lnSpc>
                <a:spcPts val="2400"/>
              </a:lnSpc>
              <a:spcBef>
                <a:spcPct val="0"/>
              </a:spcBef>
            </a:pPr>
            <a:r>
              <a:rPr lang="ru-RU" sz="2000" dirty="0"/>
              <a:t>Литературни врски-репринт од светот</a:t>
            </a:r>
          </a:p>
          <a:p>
            <a:pPr lvl="1">
              <a:lnSpc>
                <a:spcPts val="2400"/>
              </a:lnSpc>
              <a:spcBef>
                <a:spcPct val="0"/>
              </a:spcBef>
            </a:pPr>
            <a:r>
              <a:rPr lang="ru-RU" sz="2000" dirty="0"/>
              <a:t>Теорија-поетика</a:t>
            </a:r>
          </a:p>
          <a:p>
            <a:pPr lvl="1">
              <a:lnSpc>
                <a:spcPts val="2400"/>
              </a:lnSpc>
              <a:spcBef>
                <a:spcPct val="0"/>
              </a:spcBef>
            </a:pPr>
            <a:r>
              <a:rPr lang="ru-RU" sz="2000" dirty="0"/>
              <a:t>Мит </a:t>
            </a:r>
            <a:r>
              <a:rPr lang="ru-RU" sz="2000" dirty="0" smtClean="0"/>
              <a:t>– фолклор</a:t>
            </a:r>
            <a:endParaRPr lang="en-US" sz="2000" dirty="0" smtClean="0"/>
          </a:p>
          <a:p>
            <a:pPr lvl="1">
              <a:lnSpc>
                <a:spcPts val="2400"/>
              </a:lnSpc>
              <a:spcBef>
                <a:spcPct val="0"/>
              </a:spcBef>
            </a:pPr>
            <a:r>
              <a:rPr lang="mk-MK" sz="2000" b="1" dirty="0"/>
              <a:t>Достапно на: </a:t>
            </a:r>
            <a:r>
              <a:rPr lang="en-US" sz="2000" b="1" dirty="0"/>
              <a:t>iml.edu.mk</a:t>
            </a:r>
            <a:endParaRPr lang="ru-RU" sz="2000" b="1" dirty="0"/>
          </a:p>
          <a:p>
            <a:pPr marL="201168" lvl="1" indent="0">
              <a:lnSpc>
                <a:spcPts val="2400"/>
              </a:lnSpc>
              <a:spcBef>
                <a:spcPct val="0"/>
              </a:spcBef>
              <a:buNone/>
            </a:pPr>
            <a:endParaRPr lang="ru-RU" sz="2000" dirty="0"/>
          </a:p>
          <a:p>
            <a:endParaRPr lang="mk-MK"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4951" y="1716942"/>
            <a:ext cx="4858657" cy="4694512"/>
          </a:xfrm>
          <a:prstGeom prst="rect">
            <a:avLst/>
          </a:prstGeom>
        </p:spPr>
      </p:pic>
    </p:spTree>
    <p:extLst>
      <p:ext uri="{BB962C8B-B14F-4D97-AF65-F5344CB8AC3E}">
        <p14:creationId xmlns:p14="http://schemas.microsoft.com/office/powerpoint/2010/main" val="36109249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k-MK" dirty="0" smtClean="0"/>
              <a:t>Спектар</a:t>
            </a:r>
            <a:endParaRPr lang="mk-MK" dirty="0"/>
          </a:p>
        </p:txBody>
      </p:sp>
      <p:sp>
        <p:nvSpPr>
          <p:cNvPr id="3" name="Rectangle 2"/>
          <p:cNvSpPr/>
          <p:nvPr/>
        </p:nvSpPr>
        <p:spPr>
          <a:xfrm>
            <a:off x="700216" y="1737360"/>
            <a:ext cx="5288692" cy="4093428"/>
          </a:xfrm>
          <a:prstGeom prst="rect">
            <a:avLst/>
          </a:prstGeom>
        </p:spPr>
        <p:txBody>
          <a:bodyPr wrap="square">
            <a:spAutoFit/>
          </a:bodyPr>
          <a:lstStyle/>
          <a:p>
            <a:pPr>
              <a:lnSpc>
                <a:spcPts val="2400"/>
              </a:lnSpc>
              <a:spcBef>
                <a:spcPct val="0"/>
              </a:spcBef>
            </a:pPr>
            <a:r>
              <a:rPr lang="ru-RU" sz="2000" dirty="0"/>
              <a:t>Редакција</a:t>
            </a:r>
          </a:p>
          <a:p>
            <a:pPr lvl="1">
              <a:lnSpc>
                <a:spcPts val="2400"/>
              </a:lnSpc>
              <a:spcBef>
                <a:spcPct val="0"/>
              </a:spcBef>
            </a:pPr>
            <a:r>
              <a:rPr lang="ru-RU" dirty="0"/>
              <a:t>д-р </a:t>
            </a:r>
            <a:r>
              <a:rPr lang="ru-RU" dirty="0" smtClean="0"/>
              <a:t>Лорета Георгиевска-Јаковлева, (</a:t>
            </a:r>
            <a:r>
              <a:rPr lang="ru-RU" dirty="0" smtClean="0"/>
              <a:t>Македонија</a:t>
            </a:r>
            <a:r>
              <a:rPr lang="en-US" dirty="0" smtClean="0"/>
              <a:t>,</a:t>
            </a:r>
            <a:r>
              <a:rPr lang="ru-RU" dirty="0" smtClean="0"/>
              <a:t> </a:t>
            </a:r>
            <a:r>
              <a:rPr lang="ru-RU" dirty="0" smtClean="0"/>
              <a:t>гл</a:t>
            </a:r>
            <a:r>
              <a:rPr lang="ru-RU" dirty="0"/>
              <a:t>. и  одг. уредник)</a:t>
            </a:r>
          </a:p>
          <a:p>
            <a:pPr lvl="1">
              <a:lnSpc>
                <a:spcPts val="2400"/>
              </a:lnSpc>
              <a:spcBef>
                <a:spcPct val="0"/>
              </a:spcBef>
            </a:pPr>
            <a:r>
              <a:rPr lang="ru-RU" dirty="0"/>
              <a:t>д-р </a:t>
            </a:r>
            <a:r>
              <a:rPr lang="ru-RU" dirty="0" smtClean="0"/>
              <a:t>Владимир Бити, Австрија</a:t>
            </a:r>
          </a:p>
          <a:p>
            <a:pPr lvl="1">
              <a:lnSpc>
                <a:spcPts val="2400"/>
              </a:lnSpc>
              <a:spcBef>
                <a:spcPct val="0"/>
              </a:spcBef>
            </a:pPr>
            <a:r>
              <a:rPr lang="ru-RU" dirty="0"/>
              <a:t>д</a:t>
            </a:r>
            <a:r>
              <a:rPr lang="ru-RU" dirty="0" smtClean="0"/>
              <a:t>-р Петер Иванич, Словачка</a:t>
            </a:r>
          </a:p>
          <a:p>
            <a:pPr lvl="1">
              <a:lnSpc>
                <a:spcPts val="2400"/>
              </a:lnSpc>
              <a:spcBef>
                <a:spcPct val="0"/>
              </a:spcBef>
            </a:pPr>
            <a:r>
              <a:rPr lang="ru-RU" dirty="0"/>
              <a:t>д</a:t>
            </a:r>
            <a:r>
              <a:rPr lang="ru-RU" dirty="0" smtClean="0"/>
              <a:t>-р Лех Мјодински, Полска</a:t>
            </a:r>
            <a:endParaRPr lang="ru-RU" dirty="0"/>
          </a:p>
          <a:p>
            <a:pPr lvl="1">
              <a:lnSpc>
                <a:spcPts val="2400"/>
              </a:lnSpc>
              <a:spcBef>
                <a:spcPct val="0"/>
              </a:spcBef>
            </a:pPr>
            <a:r>
              <a:rPr lang="ru-RU" dirty="0"/>
              <a:t>д-р </a:t>
            </a:r>
            <a:r>
              <a:rPr lang="ru-RU" dirty="0" smtClean="0"/>
              <a:t>Горан Калоѓера, </a:t>
            </a:r>
            <a:r>
              <a:rPr lang="ru-RU" dirty="0"/>
              <a:t>Хрватска</a:t>
            </a:r>
          </a:p>
          <a:p>
            <a:pPr lvl="1">
              <a:lnSpc>
                <a:spcPts val="2400"/>
              </a:lnSpc>
              <a:spcBef>
                <a:spcPct val="0"/>
              </a:spcBef>
            </a:pPr>
            <a:r>
              <a:rPr lang="ru-RU" dirty="0"/>
              <a:t>д-р Марија Проскурнина, </a:t>
            </a:r>
            <a:r>
              <a:rPr lang="ru-RU" dirty="0" smtClean="0"/>
              <a:t>Руска Федерација</a:t>
            </a:r>
          </a:p>
          <a:p>
            <a:pPr lvl="1">
              <a:lnSpc>
                <a:spcPts val="2400"/>
              </a:lnSpc>
              <a:spcBef>
                <a:spcPct val="0"/>
              </a:spcBef>
            </a:pPr>
            <a:r>
              <a:rPr lang="ru-RU" dirty="0"/>
              <a:t>д</a:t>
            </a:r>
            <a:r>
              <a:rPr lang="ru-RU" dirty="0" smtClean="0"/>
              <a:t>-р Намита Субиото, Словенија</a:t>
            </a:r>
          </a:p>
          <a:p>
            <a:pPr lvl="1">
              <a:lnSpc>
                <a:spcPts val="2400"/>
              </a:lnSpc>
              <a:spcBef>
                <a:spcPct val="0"/>
              </a:spcBef>
            </a:pPr>
            <a:r>
              <a:rPr lang="ru-RU" dirty="0"/>
              <a:t>д</a:t>
            </a:r>
            <a:r>
              <a:rPr lang="ru-RU" dirty="0" smtClean="0"/>
              <a:t>-р Валентина Миронска-Христовска, Македонија</a:t>
            </a:r>
          </a:p>
          <a:p>
            <a:pPr lvl="1">
              <a:lnSpc>
                <a:spcPts val="2400"/>
              </a:lnSpc>
              <a:spcBef>
                <a:spcPct val="0"/>
              </a:spcBef>
            </a:pPr>
            <a:r>
              <a:rPr lang="ru-RU" dirty="0"/>
              <a:t>д</a:t>
            </a:r>
            <a:r>
              <a:rPr lang="ru-RU" dirty="0" smtClean="0"/>
              <a:t>-р Славчо Ковиловски, (Македонија, секретар</a:t>
            </a:r>
            <a:r>
              <a:rPr lang="ru-RU" dirty="0" smtClean="0"/>
              <a:t>)</a:t>
            </a:r>
            <a:endParaRPr lang="en-US" dirty="0" smtClean="0"/>
          </a:p>
        </p:txBody>
      </p:sp>
    </p:spTree>
    <p:extLst>
      <p:ext uri="{BB962C8B-B14F-4D97-AF65-F5344CB8AC3E}">
        <p14:creationId xmlns:p14="http://schemas.microsoft.com/office/powerpoint/2010/main" val="38340259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k-MK" dirty="0"/>
              <a:t>„Контекст / </a:t>
            </a:r>
            <a:r>
              <a:rPr lang="en-US" dirty="0"/>
              <a:t>Context</a:t>
            </a:r>
            <a:r>
              <a:rPr lang="mk-MK" dirty="0" smtClean="0"/>
              <a:t>“</a:t>
            </a:r>
            <a:br>
              <a:rPr lang="mk-MK" dirty="0" smtClean="0"/>
            </a:br>
            <a:r>
              <a:rPr lang="mk-MK" sz="3200" dirty="0" smtClean="0"/>
              <a:t>последен бр. 21/2020</a:t>
            </a:r>
            <a:endParaRPr lang="mk-MK" sz="3200" dirty="0"/>
          </a:p>
        </p:txBody>
      </p:sp>
      <p:sp>
        <p:nvSpPr>
          <p:cNvPr id="3" name="Rectangle 2"/>
          <p:cNvSpPr/>
          <p:nvPr/>
        </p:nvSpPr>
        <p:spPr>
          <a:xfrm>
            <a:off x="461639" y="2121763"/>
            <a:ext cx="8682361" cy="3600986"/>
          </a:xfrm>
          <a:prstGeom prst="rect">
            <a:avLst/>
          </a:prstGeom>
        </p:spPr>
        <p:txBody>
          <a:bodyPr wrap="square">
            <a:spAutoFit/>
          </a:bodyPr>
          <a:lstStyle/>
          <a:p>
            <a:r>
              <a:rPr lang="ru-RU" dirty="0"/>
              <a:t> </a:t>
            </a:r>
            <a:r>
              <a:rPr lang="ru-RU" sz="3200" dirty="0"/>
              <a:t>Контекст / Context, </a:t>
            </a:r>
            <a:endParaRPr lang="en-US" sz="3200" dirty="0" smtClean="0"/>
          </a:p>
          <a:p>
            <a:r>
              <a:rPr lang="ru-RU" sz="3200" dirty="0" smtClean="0"/>
              <a:t>меѓународно </a:t>
            </a:r>
            <a:r>
              <a:rPr lang="ru-RU" sz="3200" dirty="0"/>
              <a:t>научно списание </a:t>
            </a:r>
            <a:endParaRPr lang="en-US" sz="3200" dirty="0" smtClean="0"/>
          </a:p>
          <a:p>
            <a:r>
              <a:rPr lang="ru-RU" sz="3200" dirty="0" smtClean="0"/>
              <a:t>за </a:t>
            </a:r>
            <a:r>
              <a:rPr lang="ru-RU" sz="3200" dirty="0"/>
              <a:t>компаративна книжевност </a:t>
            </a:r>
            <a:endParaRPr lang="en-US" sz="3200" dirty="0" smtClean="0"/>
          </a:p>
          <a:p>
            <a:r>
              <a:rPr lang="ru-RU" sz="3200" dirty="0" smtClean="0"/>
              <a:t>и интердисциплинарни </a:t>
            </a:r>
            <a:endParaRPr lang="en-US" sz="3200" dirty="0" smtClean="0"/>
          </a:p>
          <a:p>
            <a:r>
              <a:rPr lang="ru-RU" sz="3200" dirty="0" smtClean="0"/>
              <a:t>културолошки истражувања</a:t>
            </a:r>
            <a:endParaRPr lang="en-US" sz="3200" dirty="0" smtClean="0"/>
          </a:p>
          <a:p>
            <a:pPr marL="0" lvl="1"/>
            <a:endParaRPr lang="en-US" b="1" dirty="0" smtClean="0"/>
          </a:p>
          <a:p>
            <a:pPr marL="0" lvl="1"/>
            <a:r>
              <a:rPr lang="mk-MK" b="1" dirty="0" smtClean="0"/>
              <a:t>Достапно </a:t>
            </a:r>
            <a:r>
              <a:rPr lang="mk-MK" b="1" dirty="0"/>
              <a:t>на: </a:t>
            </a:r>
            <a:r>
              <a:rPr lang="en-US" b="1" dirty="0"/>
              <a:t>iml.edu.mk</a:t>
            </a:r>
            <a:endParaRPr lang="ru-RU" b="1" dirty="0"/>
          </a:p>
          <a:p>
            <a:endParaRPr lang="mk-MK" sz="3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6480" y="896700"/>
            <a:ext cx="6074228" cy="5471443"/>
          </a:xfrm>
          <a:prstGeom prst="rect">
            <a:avLst/>
          </a:prstGeom>
        </p:spPr>
      </p:pic>
    </p:spTree>
    <p:extLst>
      <p:ext uri="{BB962C8B-B14F-4D97-AF65-F5344CB8AC3E}">
        <p14:creationId xmlns:p14="http://schemas.microsoft.com/office/powerpoint/2010/main" val="33978165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457200" marR="0" lvl="1" indent="0" defTabSz="457200" rtl="0" eaLnBrk="1" fontAlgn="auto" latinLnBrk="0" hangingPunct="1">
              <a:lnSpc>
                <a:spcPts val="2400"/>
              </a:lnSpc>
              <a:spcBef>
                <a:spcPct val="0"/>
              </a:spcBef>
              <a:spcAft>
                <a:spcPts val="0"/>
              </a:spcAft>
              <a:tabLst/>
              <a:defRPr/>
            </a:pPr>
            <a:r>
              <a:rPr lang="mk-MK" sz="2800" dirty="0" smtClean="0"/>
              <a:t>Контекст / </a:t>
            </a:r>
            <a:r>
              <a:rPr lang="en-US" sz="2800" dirty="0" err="1" smtClean="0"/>
              <a:t>Contex</a:t>
            </a:r>
            <a:endParaRPr lang="mk-MK" sz="2800" dirty="0"/>
          </a:p>
        </p:txBody>
      </p:sp>
      <p:sp>
        <p:nvSpPr>
          <p:cNvPr id="3" name="Content Placeholder 2"/>
          <p:cNvSpPr>
            <a:spLocks noGrp="1"/>
          </p:cNvSpPr>
          <p:nvPr>
            <p:ph idx="1"/>
          </p:nvPr>
        </p:nvSpPr>
        <p:spPr/>
        <p:txBody>
          <a:bodyPr/>
          <a:lstStyle/>
          <a:p>
            <a:r>
              <a:rPr lang="mk-MK" sz="2400" dirty="0" smtClean="0"/>
              <a:t>Редакција:</a:t>
            </a:r>
          </a:p>
          <a:p>
            <a:r>
              <a:rPr lang="mk-MK" dirty="0"/>
              <a:t>д</a:t>
            </a:r>
            <a:r>
              <a:rPr lang="mk-MK" dirty="0" smtClean="0"/>
              <a:t>-р Соња </a:t>
            </a:r>
            <a:r>
              <a:rPr lang="mk-MK" dirty="0" err="1" smtClean="0"/>
              <a:t>Стојменска-Елзесер</a:t>
            </a:r>
            <a:r>
              <a:rPr lang="mk-MK" dirty="0" smtClean="0"/>
              <a:t> (Македонија, главен </a:t>
            </a:r>
            <a:r>
              <a:rPr lang="mk-MK" dirty="0"/>
              <a:t>и</a:t>
            </a:r>
            <a:r>
              <a:rPr lang="mk-MK" dirty="0" smtClean="0"/>
              <a:t> одговорен уредник)</a:t>
            </a:r>
          </a:p>
          <a:p>
            <a:r>
              <a:rPr lang="mk-MK" dirty="0"/>
              <a:t>д</a:t>
            </a:r>
            <a:r>
              <a:rPr lang="mk-MK" dirty="0" smtClean="0"/>
              <a:t>-р </a:t>
            </a:r>
            <a:r>
              <a:rPr lang="mk-MK" dirty="0" err="1" smtClean="0"/>
              <a:t>Лидеке</a:t>
            </a:r>
            <a:r>
              <a:rPr lang="mk-MK" dirty="0" smtClean="0"/>
              <a:t> </a:t>
            </a:r>
            <a:r>
              <a:rPr lang="mk-MK" dirty="0" err="1" smtClean="0"/>
              <a:t>Плате</a:t>
            </a:r>
            <a:r>
              <a:rPr lang="mk-MK" dirty="0" smtClean="0"/>
              <a:t> (Холандија)</a:t>
            </a:r>
          </a:p>
          <a:p>
            <a:r>
              <a:rPr lang="mk-MK" dirty="0"/>
              <a:t>д</a:t>
            </a:r>
            <a:r>
              <a:rPr lang="mk-MK" dirty="0" smtClean="0"/>
              <a:t>-р Маруша </a:t>
            </a:r>
            <a:r>
              <a:rPr lang="mk-MK" dirty="0" err="1" smtClean="0"/>
              <a:t>Пушник</a:t>
            </a:r>
            <a:r>
              <a:rPr lang="mk-MK" dirty="0" smtClean="0"/>
              <a:t> (Словенија)</a:t>
            </a:r>
          </a:p>
          <a:p>
            <a:r>
              <a:rPr lang="mk-MK" dirty="0"/>
              <a:t>д</a:t>
            </a:r>
            <a:r>
              <a:rPr lang="mk-MK" dirty="0" smtClean="0"/>
              <a:t>-р Златко </a:t>
            </a:r>
            <a:r>
              <a:rPr lang="mk-MK" dirty="0" err="1" smtClean="0"/>
              <a:t>Крамариќ</a:t>
            </a:r>
            <a:r>
              <a:rPr lang="mk-MK" dirty="0" smtClean="0"/>
              <a:t> (Хрватска)</a:t>
            </a:r>
          </a:p>
          <a:p>
            <a:r>
              <a:rPr lang="mk-MK" dirty="0"/>
              <a:t>д</a:t>
            </a:r>
            <a:r>
              <a:rPr lang="mk-MK" dirty="0" smtClean="0"/>
              <a:t>-р Звонко Танески (Словачка)</a:t>
            </a:r>
          </a:p>
          <a:p>
            <a:r>
              <a:rPr lang="mk-MK" dirty="0"/>
              <a:t>д</a:t>
            </a:r>
            <a:r>
              <a:rPr lang="mk-MK" dirty="0" smtClean="0"/>
              <a:t>-р Александар Прокопиев (Македонија)</a:t>
            </a:r>
            <a:endParaRPr lang="mk-MK" dirty="0"/>
          </a:p>
        </p:txBody>
      </p:sp>
    </p:spTree>
    <p:extLst>
      <p:ext uri="{BB962C8B-B14F-4D97-AF65-F5344CB8AC3E}">
        <p14:creationId xmlns:p14="http://schemas.microsoft.com/office/powerpoint/2010/main" val="38501795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k-MK" dirty="0">
                <a:latin typeface="Book Antiqua" panose="02040602050305030304" pitchFamily="18" charset="0"/>
              </a:rPr>
              <a:t>Филолошки </a:t>
            </a:r>
            <a:r>
              <a:rPr lang="mk-MK" dirty="0" smtClean="0">
                <a:latin typeface="Book Antiqua" panose="02040602050305030304" pitchFamily="18" charset="0"/>
              </a:rPr>
              <a:t>студии</a:t>
            </a:r>
            <a:endParaRPr lang="mk-MK" dirty="0"/>
          </a:p>
        </p:txBody>
      </p:sp>
      <p:pic>
        <p:nvPicPr>
          <p:cNvPr id="1026" name="Picture 2" descr="Philological Studies Vol.17 No.1 2019"/>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2144138" y="1846263"/>
            <a:ext cx="2844362" cy="4022725"/>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sz="half" idx="2"/>
          </p:nvPr>
        </p:nvSpPr>
        <p:spPr/>
        <p:txBody>
          <a:bodyPr>
            <a:normAutofit fontScale="92500" lnSpcReduction="20000"/>
          </a:bodyPr>
          <a:lstStyle/>
          <a:p>
            <a:r>
              <a:rPr lang="en-GB" b="1" i="1" dirty="0" err="1">
                <a:solidFill>
                  <a:schemeClr val="tx1"/>
                </a:solidFill>
              </a:rPr>
              <a:t>Филолошки</a:t>
            </a:r>
            <a:r>
              <a:rPr lang="en-GB" b="1" i="1" dirty="0">
                <a:solidFill>
                  <a:schemeClr val="tx1"/>
                </a:solidFill>
              </a:rPr>
              <a:t> </a:t>
            </a:r>
            <a:r>
              <a:rPr lang="en-GB" b="1" i="1" dirty="0" err="1" smtClean="0">
                <a:solidFill>
                  <a:schemeClr val="tx1"/>
                </a:solidFill>
              </a:rPr>
              <a:t>студии</a:t>
            </a:r>
            <a:r>
              <a:rPr lang="en-GB" b="1" i="1" dirty="0" smtClean="0">
                <a:solidFill>
                  <a:schemeClr val="tx1"/>
                </a:solidFill>
              </a:rPr>
              <a:t> </a:t>
            </a:r>
            <a:r>
              <a:rPr lang="en-GB" dirty="0"/>
              <a:t>е </a:t>
            </a:r>
            <a:r>
              <a:rPr lang="en-GB" dirty="0" err="1"/>
              <a:t>славистичкото</a:t>
            </a:r>
            <a:r>
              <a:rPr lang="en-GB" dirty="0"/>
              <a:t> </a:t>
            </a:r>
            <a:r>
              <a:rPr lang="en-GB" dirty="0" err="1"/>
              <a:t>списание</a:t>
            </a:r>
            <a:r>
              <a:rPr lang="en-GB" dirty="0"/>
              <a:t> </a:t>
            </a:r>
            <a:r>
              <a:rPr lang="en-GB" dirty="0" err="1"/>
              <a:t>од</a:t>
            </a:r>
            <a:r>
              <a:rPr lang="en-GB" dirty="0"/>
              <a:t> </a:t>
            </a:r>
            <a:r>
              <a:rPr lang="en-GB" dirty="0" err="1"/>
              <a:t>областа</a:t>
            </a:r>
            <a:r>
              <a:rPr lang="en-GB" dirty="0"/>
              <a:t> </a:t>
            </a:r>
            <a:r>
              <a:rPr lang="en-GB" dirty="0" err="1"/>
              <a:t>на</a:t>
            </a:r>
            <a:r>
              <a:rPr lang="en-GB" dirty="0"/>
              <a:t> </a:t>
            </a:r>
            <a:r>
              <a:rPr lang="en-GB" dirty="0" err="1"/>
              <a:t>хуманитарните</a:t>
            </a:r>
            <a:r>
              <a:rPr lang="en-GB" dirty="0"/>
              <a:t> </a:t>
            </a:r>
            <a:r>
              <a:rPr lang="en-GB" dirty="0" err="1"/>
              <a:t>науки</a:t>
            </a:r>
            <a:r>
              <a:rPr lang="en-GB" dirty="0"/>
              <a:t>.  </a:t>
            </a:r>
            <a:r>
              <a:rPr lang="ru-RU" dirty="0"/>
              <a:t>Објавувањето </a:t>
            </a:r>
            <a:r>
              <a:rPr lang="ru-RU" dirty="0" smtClean="0"/>
              <a:t>се остварува </a:t>
            </a:r>
            <a:r>
              <a:rPr lang="ru-RU" dirty="0"/>
              <a:t>со учество и со поддршка на редовните партнери: Институтот за македонска литература на Универзитетот „Св. Кирил и Методиј“ во Скопје, Филозофскиот факултет на Универзитетот во Загреб, Филозофскиот факултет на Универзитетот во Љубљана и Институтот за литература и уметност во Белград</a:t>
            </a:r>
            <a:r>
              <a:rPr lang="ru-RU" dirty="0" smtClean="0"/>
              <a:t>.</a:t>
            </a:r>
            <a:endParaRPr lang="en-US" dirty="0" smtClean="0"/>
          </a:p>
          <a:p>
            <a:r>
              <a:rPr lang="mk-MK" dirty="0"/>
              <a:t>д</a:t>
            </a:r>
            <a:r>
              <a:rPr lang="mk-MK" dirty="0" smtClean="0"/>
              <a:t>-р Јасмина </a:t>
            </a:r>
            <a:r>
              <a:rPr lang="mk-MK" dirty="0" err="1" smtClean="0"/>
              <a:t>Мојсиева</a:t>
            </a:r>
            <a:r>
              <a:rPr lang="mk-MK" dirty="0" smtClean="0"/>
              <a:t> - Гушева (главен и одговорен уредник од Македонија, ИМЛ)</a:t>
            </a:r>
            <a:endParaRPr lang="ru-RU" dirty="0" smtClean="0"/>
          </a:p>
          <a:p>
            <a:r>
              <a:rPr lang="ru-RU" dirty="0" smtClean="0"/>
              <a:t>Достапно на: </a:t>
            </a:r>
            <a:r>
              <a:rPr lang="en-US" dirty="0">
                <a:hlinkClick r:id="rId3"/>
              </a:rPr>
              <a:t>https://journals.ukim.mk/index.php/philologicalstudies</a:t>
            </a:r>
            <a:endParaRPr lang="mk-MK" dirty="0"/>
          </a:p>
        </p:txBody>
      </p:sp>
    </p:spTree>
    <p:extLst>
      <p:ext uri="{BB962C8B-B14F-4D97-AF65-F5344CB8AC3E}">
        <p14:creationId xmlns:p14="http://schemas.microsoft.com/office/powerpoint/2010/main" val="3259082107"/>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188</TotalTime>
  <Words>2173</Words>
  <Application>Microsoft Office PowerPoint</Application>
  <PresentationFormat>Widescreen</PresentationFormat>
  <Paragraphs>105</Paragraphs>
  <Slides>26</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Book Antiqua</vt:lpstr>
      <vt:lpstr>Calibri</vt:lpstr>
      <vt:lpstr>Calibri Light</vt:lpstr>
      <vt:lpstr>Retrospect</vt:lpstr>
      <vt:lpstr>НАУЧНА ПРОШЕТКА СО ИЗДАНИЈАТА  НА ИНСТИТУТОТ ЗА МАКЕДОНСКА ЛИТЕРАТУРА</vt:lpstr>
      <vt:lpstr>НАУЧНА ПРОШЕТКА СО ИЗДАНИЈАТА  НА ИНСТИТУТОТ ЗА МАКЕДОНСКА ЛИТЕРАТУРА</vt:lpstr>
      <vt:lpstr>МИСИЈАТА НА ИНСТИТУТОТ ЗА МАКЕДОНСКА ЛИТЕРАТУРА</vt:lpstr>
      <vt:lpstr>ИЗДАВАЧКА ДЕЈНОСТ</vt:lpstr>
      <vt:lpstr>Спектар,  последен бр. 75/2020</vt:lpstr>
      <vt:lpstr>Спектар</vt:lpstr>
      <vt:lpstr>„Контекст / Context“ последен бр. 21/2020</vt:lpstr>
      <vt:lpstr>Контекст / Contex</vt:lpstr>
      <vt:lpstr>Филолошки студии</vt:lpstr>
      <vt:lpstr>Дигитална библиотека, (2018-2020)</vt:lpstr>
      <vt:lpstr>Антологија на македонската книжевност (книжевни остварувања од IX до XXI век, ИМЛ 2014</vt:lpstr>
      <vt:lpstr>Зборници од меѓународни симпозиуми</vt:lpstr>
      <vt:lpstr>Критика и молк: читање на македонската литература и култура (Меѓународна научна конференција 7.-8.11. 2016, Скопје, ИМЛ 2017)  Уредници: Соња Стојменска-Елзесер, Маја Јакимовска-Тошиќ и Сарита Трајанова</vt:lpstr>
      <vt:lpstr>КУЛТУРАТА НА РАСПРОДАЖБА. Консумеризмот и комерцијализација на културните продукти, Скопје 2019 Уредници: Ана Мартиноска и Маја Јакимовска-Тошиќ</vt:lpstr>
      <vt:lpstr>Зборници од меѓународна соработка</vt:lpstr>
      <vt:lpstr>Македонско-словачки книжевни, културни и јазични врски II/ Macedónsko-slovenské literárne, kultúrne a jazykové vzťahy II,  Скопје, 2016 уредници: Маја Јакимовска-Тошиќ, Звонко Танески, Славчо Ковилоски</vt:lpstr>
      <vt:lpstr>Culture in Transition Countries  Ed.: Jakimovska-Toshikj, M., Gabasova, K. Institute of Macedonian Literature, Ss. Cyril and Methodius University in Skopje; Department of Cultural Studies, Faculty of Arts, Constantine the Philosopher University in Nitra. Skopje, Nitra, 2018.</vt:lpstr>
      <vt:lpstr>Монографии/научни книги (2018-2020) СОЊА СТОЈМЕНСКА-ЕЛЗЕСЕР: (НЕ)СЕКОЈДНЕВНИ ЉУБОПИТСТВА, ИМЛ 2018</vt:lpstr>
      <vt:lpstr>Маја Јакимовска - Тошиќ, Култура и дијалог. Средновековни книжевни контексти, ИМЛ 2018</vt:lpstr>
      <vt:lpstr>Ана Мартиноска, Културна фабрика (Огледи за родот, градот и популарната култура), ИМЛ 2018</vt:lpstr>
      <vt:lpstr>Славчо Ковиловски, Македонското женско творештво во XIX век, ИМЛ 2018</vt:lpstr>
      <vt:lpstr>Валентина Миронска - Христовска, Идеите и процесите во македонската културна традиција, ИМЛ 2019 </vt:lpstr>
      <vt:lpstr>Сарита Трајанова, Менаџмент на знаење во институциите од областа на културата, ИМЛ 2019</vt:lpstr>
      <vt:lpstr>Славчо Ковиловски, Од Прличев до Конески, ИМЛ 2020</vt:lpstr>
      <vt:lpstr>ПОПУЛАРИЗАЦИЈА НА КУЛТУРНОТО НАСЛЕДСТВО ВО СКОПЈЕ И СКОПСКО, ИМЛ 2020 Уредници:  Илија Велев, Маја Јакимовска - Тошиќ</vt:lpstr>
      <vt:lpstr>НАУЧНА ПРОШЕТКА СО ИЗДАНИЈАТА  НА ИНСТИТУТОТ ЗА МАКЕДОНСКА ЛИТЕРАТУРА</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НАУЧНА ПРОШЕТКА СО ИЗДАНИЈАТА  НА ИНСТИТУТОТ ЗА МАКЕДОНСКА ЛИТЕРАТУРА</dc:title>
  <dc:creator>User</dc:creator>
  <cp:lastModifiedBy>User</cp:lastModifiedBy>
  <cp:revision>22</cp:revision>
  <dcterms:created xsi:type="dcterms:W3CDTF">2020-08-17T09:15:45Z</dcterms:created>
  <dcterms:modified xsi:type="dcterms:W3CDTF">2020-08-17T12:43:10Z</dcterms:modified>
</cp:coreProperties>
</file>