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D09443-8770-4038-816F-CAAC37AC6A2B}" v="14" dt="2020-08-14T12:58:40.6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46" autoAdjust="0"/>
  </p:normalViewPr>
  <p:slideViewPr>
    <p:cSldViewPr snapToGrid="0">
      <p:cViewPr>
        <p:scale>
          <a:sx n="75" d="100"/>
          <a:sy n="75" d="100"/>
        </p:scale>
        <p:origin x="516" y="186"/>
      </p:cViewPr>
      <p:guideLst/>
    </p:cSldViewPr>
  </p:slideViewPr>
  <p:outlineViewPr>
    <p:cViewPr>
      <p:scale>
        <a:sx n="33" d="100"/>
        <a:sy n="33" d="100"/>
      </p:scale>
      <p:origin x="0" y="-2082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a Gruevska Madjoska" userId="2b98c408d147121f" providerId="LiveId" clId="{28D09443-8770-4038-816F-CAAC37AC6A2B}"/>
    <pc:docChg chg="undo custSel addSld modSld">
      <pc:chgData name="Simona Gruevska Madjoska" userId="2b98c408d147121f" providerId="LiveId" clId="{28D09443-8770-4038-816F-CAAC37AC6A2B}" dt="2020-08-14T13:09:01.281" v="10137" actId="20577"/>
      <pc:docMkLst>
        <pc:docMk/>
      </pc:docMkLst>
      <pc:sldChg chg="modSp new mod">
        <pc:chgData name="Simona Gruevska Madjoska" userId="2b98c408d147121f" providerId="LiveId" clId="{28D09443-8770-4038-816F-CAAC37AC6A2B}" dt="2020-08-13T16:24:56.459" v="300" actId="113"/>
        <pc:sldMkLst>
          <pc:docMk/>
          <pc:sldMk cId="1282314330" sldId="256"/>
        </pc:sldMkLst>
        <pc:spChg chg="mod">
          <ac:chgData name="Simona Gruevska Madjoska" userId="2b98c408d147121f" providerId="LiveId" clId="{28D09443-8770-4038-816F-CAAC37AC6A2B}" dt="2020-08-13T16:24:56.459" v="300" actId="113"/>
          <ac:spMkLst>
            <pc:docMk/>
            <pc:sldMk cId="1282314330" sldId="256"/>
            <ac:spMk id="2" creationId="{B0E7AAB0-8F05-421A-AB2A-76B9E24A492E}"/>
          </ac:spMkLst>
        </pc:spChg>
        <pc:spChg chg="mod">
          <ac:chgData name="Simona Gruevska Madjoska" userId="2b98c408d147121f" providerId="LiveId" clId="{28D09443-8770-4038-816F-CAAC37AC6A2B}" dt="2020-08-13T16:24:37.434" v="297" actId="27636"/>
          <ac:spMkLst>
            <pc:docMk/>
            <pc:sldMk cId="1282314330" sldId="256"/>
            <ac:spMk id="3" creationId="{150D6A4F-DE63-4451-917D-62EF8015D659}"/>
          </ac:spMkLst>
        </pc:spChg>
      </pc:sldChg>
      <pc:sldChg chg="modSp new mod">
        <pc:chgData name="Simona Gruevska Madjoska" userId="2b98c408d147121f" providerId="LiveId" clId="{28D09443-8770-4038-816F-CAAC37AC6A2B}" dt="2020-08-14T13:03:11.238" v="10111" actId="20577"/>
        <pc:sldMkLst>
          <pc:docMk/>
          <pc:sldMk cId="832060666" sldId="257"/>
        </pc:sldMkLst>
        <pc:spChg chg="mod">
          <ac:chgData name="Simona Gruevska Madjoska" userId="2b98c408d147121f" providerId="LiveId" clId="{28D09443-8770-4038-816F-CAAC37AC6A2B}" dt="2020-08-13T16:35:36.240" v="332" actId="20577"/>
          <ac:spMkLst>
            <pc:docMk/>
            <pc:sldMk cId="832060666" sldId="257"/>
            <ac:spMk id="2" creationId="{C109FA9C-C79C-4450-B533-DCA4C2F0434D}"/>
          </ac:spMkLst>
        </pc:spChg>
        <pc:spChg chg="mod">
          <ac:chgData name="Simona Gruevska Madjoska" userId="2b98c408d147121f" providerId="LiveId" clId="{28D09443-8770-4038-816F-CAAC37AC6A2B}" dt="2020-08-14T13:03:11.238" v="10111" actId="20577"/>
          <ac:spMkLst>
            <pc:docMk/>
            <pc:sldMk cId="832060666" sldId="257"/>
            <ac:spMk id="3" creationId="{9BC38534-69C5-4F10-A417-1F7898AF2D2C}"/>
          </ac:spMkLst>
        </pc:spChg>
      </pc:sldChg>
      <pc:sldChg chg="modSp new mod">
        <pc:chgData name="Simona Gruevska Madjoska" userId="2b98c408d147121f" providerId="LiveId" clId="{28D09443-8770-4038-816F-CAAC37AC6A2B}" dt="2020-08-14T13:04:35.457" v="10112" actId="20577"/>
        <pc:sldMkLst>
          <pc:docMk/>
          <pc:sldMk cId="1691328501" sldId="258"/>
        </pc:sldMkLst>
        <pc:spChg chg="mod">
          <ac:chgData name="Simona Gruevska Madjoska" userId="2b98c408d147121f" providerId="LiveId" clId="{28D09443-8770-4038-816F-CAAC37AC6A2B}" dt="2020-08-14T13:04:35.457" v="10112" actId="20577"/>
          <ac:spMkLst>
            <pc:docMk/>
            <pc:sldMk cId="1691328501" sldId="258"/>
            <ac:spMk id="3" creationId="{7D23CC01-D9AC-4BF4-A2AF-E746B21B745B}"/>
          </ac:spMkLst>
        </pc:spChg>
      </pc:sldChg>
      <pc:sldChg chg="modSp new mod">
        <pc:chgData name="Simona Gruevska Madjoska" userId="2b98c408d147121f" providerId="LiveId" clId="{28D09443-8770-4038-816F-CAAC37AC6A2B}" dt="2020-08-14T13:05:57.125" v="10115" actId="20577"/>
        <pc:sldMkLst>
          <pc:docMk/>
          <pc:sldMk cId="1035693245" sldId="259"/>
        </pc:sldMkLst>
        <pc:spChg chg="mod">
          <ac:chgData name="Simona Gruevska Madjoska" userId="2b98c408d147121f" providerId="LiveId" clId="{28D09443-8770-4038-816F-CAAC37AC6A2B}" dt="2020-08-14T08:03:37.678" v="2605" actId="20577"/>
          <ac:spMkLst>
            <pc:docMk/>
            <pc:sldMk cId="1035693245" sldId="259"/>
            <ac:spMk id="2" creationId="{00A4121E-6B70-4F49-85F7-0C0973740493}"/>
          </ac:spMkLst>
        </pc:spChg>
        <pc:spChg chg="mod">
          <ac:chgData name="Simona Gruevska Madjoska" userId="2b98c408d147121f" providerId="LiveId" clId="{28D09443-8770-4038-816F-CAAC37AC6A2B}" dt="2020-08-14T13:05:57.125" v="10115" actId="20577"/>
          <ac:spMkLst>
            <pc:docMk/>
            <pc:sldMk cId="1035693245" sldId="259"/>
            <ac:spMk id="3" creationId="{FAB835CE-2766-4123-83A3-703369251030}"/>
          </ac:spMkLst>
        </pc:spChg>
      </pc:sldChg>
      <pc:sldChg chg="modSp new mod">
        <pc:chgData name="Simona Gruevska Madjoska" userId="2b98c408d147121f" providerId="LiveId" clId="{28D09443-8770-4038-816F-CAAC37AC6A2B}" dt="2020-08-14T09:01:22.980" v="5207" actId="20577"/>
        <pc:sldMkLst>
          <pc:docMk/>
          <pc:sldMk cId="2231857267" sldId="260"/>
        </pc:sldMkLst>
        <pc:spChg chg="mod">
          <ac:chgData name="Simona Gruevska Madjoska" userId="2b98c408d147121f" providerId="LiveId" clId="{28D09443-8770-4038-816F-CAAC37AC6A2B}" dt="2020-08-14T09:01:22.980" v="5207" actId="20577"/>
          <ac:spMkLst>
            <pc:docMk/>
            <pc:sldMk cId="2231857267" sldId="260"/>
            <ac:spMk id="3" creationId="{7E746AF7-998E-4A76-9131-BB45C226E92E}"/>
          </ac:spMkLst>
        </pc:spChg>
      </pc:sldChg>
      <pc:sldChg chg="modSp new mod">
        <pc:chgData name="Simona Gruevska Madjoska" userId="2b98c408d147121f" providerId="LiveId" clId="{28D09443-8770-4038-816F-CAAC37AC6A2B}" dt="2020-08-14T09:07:04.420" v="5721" actId="20577"/>
        <pc:sldMkLst>
          <pc:docMk/>
          <pc:sldMk cId="1819418675" sldId="261"/>
        </pc:sldMkLst>
        <pc:spChg chg="mod">
          <ac:chgData name="Simona Gruevska Madjoska" userId="2b98c408d147121f" providerId="LiveId" clId="{28D09443-8770-4038-816F-CAAC37AC6A2B}" dt="2020-08-14T09:07:04.420" v="5721" actId="20577"/>
          <ac:spMkLst>
            <pc:docMk/>
            <pc:sldMk cId="1819418675" sldId="261"/>
            <ac:spMk id="3" creationId="{416A4047-D535-4F35-97DF-7AC8274068AC}"/>
          </ac:spMkLst>
        </pc:spChg>
      </pc:sldChg>
      <pc:sldChg chg="modSp new mod">
        <pc:chgData name="Simona Gruevska Madjoska" userId="2b98c408d147121f" providerId="LiveId" clId="{28D09443-8770-4038-816F-CAAC37AC6A2B}" dt="2020-08-14T09:57:09.582" v="6365" actId="20577"/>
        <pc:sldMkLst>
          <pc:docMk/>
          <pc:sldMk cId="1227184445" sldId="262"/>
        </pc:sldMkLst>
        <pc:spChg chg="mod">
          <ac:chgData name="Simona Gruevska Madjoska" userId="2b98c408d147121f" providerId="LiveId" clId="{28D09443-8770-4038-816F-CAAC37AC6A2B}" dt="2020-08-14T09:57:09.582" v="6365" actId="20577"/>
          <ac:spMkLst>
            <pc:docMk/>
            <pc:sldMk cId="1227184445" sldId="262"/>
            <ac:spMk id="3" creationId="{CAAF1BC9-4A1E-4E48-A790-304C4A1FE244}"/>
          </ac:spMkLst>
        </pc:spChg>
      </pc:sldChg>
      <pc:sldChg chg="modSp new mod">
        <pc:chgData name="Simona Gruevska Madjoska" userId="2b98c408d147121f" providerId="LiveId" clId="{28D09443-8770-4038-816F-CAAC37AC6A2B}" dt="2020-08-14T12:24:11.132" v="8011" actId="14100"/>
        <pc:sldMkLst>
          <pc:docMk/>
          <pc:sldMk cId="2682407127" sldId="263"/>
        </pc:sldMkLst>
        <pc:spChg chg="mod">
          <ac:chgData name="Simona Gruevska Madjoska" userId="2b98c408d147121f" providerId="LiveId" clId="{28D09443-8770-4038-816F-CAAC37AC6A2B}" dt="2020-08-14T12:24:03.734" v="8010" actId="27636"/>
          <ac:spMkLst>
            <pc:docMk/>
            <pc:sldMk cId="2682407127" sldId="263"/>
            <ac:spMk id="2" creationId="{86AB72A6-1595-43D1-8033-FB850B2FDFEA}"/>
          </ac:spMkLst>
        </pc:spChg>
        <pc:spChg chg="mod">
          <ac:chgData name="Simona Gruevska Madjoska" userId="2b98c408d147121f" providerId="LiveId" clId="{28D09443-8770-4038-816F-CAAC37AC6A2B}" dt="2020-08-14T12:24:11.132" v="8011" actId="14100"/>
          <ac:spMkLst>
            <pc:docMk/>
            <pc:sldMk cId="2682407127" sldId="263"/>
            <ac:spMk id="3" creationId="{BD83A2C9-918D-4B7C-97C0-CBDE9058DB48}"/>
          </ac:spMkLst>
        </pc:spChg>
      </pc:sldChg>
      <pc:sldChg chg="modSp new mod">
        <pc:chgData name="Simona Gruevska Madjoska" userId="2b98c408d147121f" providerId="LiveId" clId="{28D09443-8770-4038-816F-CAAC37AC6A2B}" dt="2020-08-14T13:09:01.281" v="10137" actId="20577"/>
        <pc:sldMkLst>
          <pc:docMk/>
          <pc:sldMk cId="1175850695" sldId="264"/>
        </pc:sldMkLst>
        <pc:spChg chg="mod">
          <ac:chgData name="Simona Gruevska Madjoska" userId="2b98c408d147121f" providerId="LiveId" clId="{28D09443-8770-4038-816F-CAAC37AC6A2B}" dt="2020-08-14T13:09:01.281" v="10137" actId="20577"/>
          <ac:spMkLst>
            <pc:docMk/>
            <pc:sldMk cId="1175850695" sldId="264"/>
            <ac:spMk id="3" creationId="{6CAD7EE7-1AB0-4294-9C0D-828E1426D011}"/>
          </ac:spMkLst>
        </pc:spChg>
      </pc:sldChg>
      <pc:sldChg chg="modSp new mod">
        <pc:chgData name="Simona Gruevska Madjoska" userId="2b98c408d147121f" providerId="LiveId" clId="{28D09443-8770-4038-816F-CAAC37AC6A2B}" dt="2020-08-14T12:35:13.514" v="8085" actId="20577"/>
        <pc:sldMkLst>
          <pc:docMk/>
          <pc:sldMk cId="2845441329" sldId="265"/>
        </pc:sldMkLst>
        <pc:spChg chg="mod">
          <ac:chgData name="Simona Gruevska Madjoska" userId="2b98c408d147121f" providerId="LiveId" clId="{28D09443-8770-4038-816F-CAAC37AC6A2B}" dt="2020-08-14T12:35:13.514" v="8085" actId="20577"/>
          <ac:spMkLst>
            <pc:docMk/>
            <pc:sldMk cId="2845441329" sldId="265"/>
            <ac:spMk id="3" creationId="{585B6662-2AAA-43F7-89F0-3631C13E7501}"/>
          </ac:spMkLst>
        </pc:spChg>
      </pc:sldChg>
      <pc:sldChg chg="modSp new mod">
        <pc:chgData name="Simona Gruevska Madjoska" userId="2b98c408d147121f" providerId="LiveId" clId="{28D09443-8770-4038-816F-CAAC37AC6A2B}" dt="2020-08-14T12:41:43.878" v="8609" actId="20577"/>
        <pc:sldMkLst>
          <pc:docMk/>
          <pc:sldMk cId="599627671" sldId="266"/>
        </pc:sldMkLst>
        <pc:spChg chg="mod">
          <ac:chgData name="Simona Gruevska Madjoska" userId="2b98c408d147121f" providerId="LiveId" clId="{28D09443-8770-4038-816F-CAAC37AC6A2B}" dt="2020-08-14T12:41:43.878" v="8609" actId="20577"/>
          <ac:spMkLst>
            <pc:docMk/>
            <pc:sldMk cId="599627671" sldId="266"/>
            <ac:spMk id="3" creationId="{8190DD61-5F31-404B-B69F-08D310D92CFD}"/>
          </ac:spMkLst>
        </pc:spChg>
      </pc:sldChg>
      <pc:sldChg chg="modSp new mod">
        <pc:chgData name="Simona Gruevska Madjoska" userId="2b98c408d147121f" providerId="LiveId" clId="{28D09443-8770-4038-816F-CAAC37AC6A2B}" dt="2020-08-14T12:48:56.333" v="9223" actId="20577"/>
        <pc:sldMkLst>
          <pc:docMk/>
          <pc:sldMk cId="607466044" sldId="267"/>
        </pc:sldMkLst>
        <pc:spChg chg="mod">
          <ac:chgData name="Simona Gruevska Madjoska" userId="2b98c408d147121f" providerId="LiveId" clId="{28D09443-8770-4038-816F-CAAC37AC6A2B}" dt="2020-08-14T12:41:56.897" v="8618" actId="20577"/>
          <ac:spMkLst>
            <pc:docMk/>
            <pc:sldMk cId="607466044" sldId="267"/>
            <ac:spMk id="2" creationId="{E0FC39C8-6710-4F00-B43A-FDB2D545863B}"/>
          </ac:spMkLst>
        </pc:spChg>
        <pc:spChg chg="mod">
          <ac:chgData name="Simona Gruevska Madjoska" userId="2b98c408d147121f" providerId="LiveId" clId="{28D09443-8770-4038-816F-CAAC37AC6A2B}" dt="2020-08-14T12:48:56.333" v="9223" actId="20577"/>
          <ac:spMkLst>
            <pc:docMk/>
            <pc:sldMk cId="607466044" sldId="267"/>
            <ac:spMk id="3" creationId="{BB677CCD-7B6F-4051-BCEF-5AEEB3D057A3}"/>
          </ac:spMkLst>
        </pc:spChg>
      </pc:sldChg>
      <pc:sldChg chg="modSp new mod">
        <pc:chgData name="Simona Gruevska Madjoska" userId="2b98c408d147121f" providerId="LiveId" clId="{28D09443-8770-4038-816F-CAAC37AC6A2B}" dt="2020-08-14T13:01:47.303" v="10048" actId="20577"/>
        <pc:sldMkLst>
          <pc:docMk/>
          <pc:sldMk cId="1862204110" sldId="268"/>
        </pc:sldMkLst>
        <pc:spChg chg="mod">
          <ac:chgData name="Simona Gruevska Madjoska" userId="2b98c408d147121f" providerId="LiveId" clId="{28D09443-8770-4038-816F-CAAC37AC6A2B}" dt="2020-08-14T12:53:04.680" v="9248" actId="20577"/>
          <ac:spMkLst>
            <pc:docMk/>
            <pc:sldMk cId="1862204110" sldId="268"/>
            <ac:spMk id="2" creationId="{066DD258-8E1E-460F-85E0-272FA4646A74}"/>
          </ac:spMkLst>
        </pc:spChg>
        <pc:spChg chg="mod">
          <ac:chgData name="Simona Gruevska Madjoska" userId="2b98c408d147121f" providerId="LiveId" clId="{28D09443-8770-4038-816F-CAAC37AC6A2B}" dt="2020-08-14T13:01:47.303" v="10048" actId="20577"/>
          <ac:spMkLst>
            <pc:docMk/>
            <pc:sldMk cId="1862204110" sldId="268"/>
            <ac:spMk id="3" creationId="{FF70D4BF-6A1B-4F67-8A4B-B1E0D2063083}"/>
          </ac:spMkLst>
        </pc:spChg>
      </pc:sldChg>
      <pc:sldChg chg="modSp new mod">
        <pc:chgData name="Simona Gruevska Madjoska" userId="2b98c408d147121f" providerId="LiveId" clId="{28D09443-8770-4038-816F-CAAC37AC6A2B}" dt="2020-08-14T13:02:40.293" v="10109" actId="20577"/>
        <pc:sldMkLst>
          <pc:docMk/>
          <pc:sldMk cId="2210913810" sldId="269"/>
        </pc:sldMkLst>
        <pc:spChg chg="mod">
          <ac:chgData name="Simona Gruevska Madjoska" userId="2b98c408d147121f" providerId="LiveId" clId="{28D09443-8770-4038-816F-CAAC37AC6A2B}" dt="2020-08-14T13:02:40.293" v="10109" actId="20577"/>
          <ac:spMkLst>
            <pc:docMk/>
            <pc:sldMk cId="2210913810" sldId="269"/>
            <ac:spMk id="2" creationId="{1B9EA55F-BD7E-4CE4-A346-BE463B8233FD}"/>
          </ac:spMkLst>
        </pc:spChg>
        <pc:spChg chg="mod">
          <ac:chgData name="Simona Gruevska Madjoska" userId="2b98c408d147121f" providerId="LiveId" clId="{28D09443-8770-4038-816F-CAAC37AC6A2B}" dt="2020-08-14T13:02:32.210" v="10084" actId="5793"/>
          <ac:spMkLst>
            <pc:docMk/>
            <pc:sldMk cId="2210913810" sldId="269"/>
            <ac:spMk id="3" creationId="{14B9A10B-A518-4886-A67C-303FB67D15D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4027176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4793F7-3396-48D6-B31D-176B19E4D55C}"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2881635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77765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1452044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3531807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1300847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125125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23057216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146809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238342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793F7-3396-48D6-B31D-176B19E4D55C}"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243829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4793F7-3396-48D6-B31D-176B19E4D55C}"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2877163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4793F7-3396-48D6-B31D-176B19E4D55C}" type="datetimeFigureOut">
              <a:rPr lang="en-US" smtClean="0"/>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1855797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4793F7-3396-48D6-B31D-176B19E4D55C}" type="datetimeFigureOut">
              <a:rPr lang="en-US" smtClean="0"/>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383208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793F7-3396-48D6-B31D-176B19E4D55C}" type="datetimeFigureOut">
              <a:rPr lang="en-US" smtClean="0"/>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546291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4793F7-3396-48D6-B31D-176B19E4D55C}"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20956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4793F7-3396-48D6-B31D-176B19E4D55C}"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7CADF-EC38-4933-B8B8-7E9C8A3E8E98}" type="slidenum">
              <a:rPr lang="en-US" smtClean="0"/>
              <a:t>‹#›</a:t>
            </a:fld>
            <a:endParaRPr lang="en-US"/>
          </a:p>
        </p:txBody>
      </p:sp>
    </p:spTree>
    <p:extLst>
      <p:ext uri="{BB962C8B-B14F-4D97-AF65-F5344CB8AC3E}">
        <p14:creationId xmlns:p14="http://schemas.microsoft.com/office/powerpoint/2010/main" val="215339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B4793F7-3396-48D6-B31D-176B19E4D55C}" type="datetimeFigureOut">
              <a:rPr lang="en-US" smtClean="0"/>
              <a:t>8/14/2020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447CADF-EC38-4933-B8B8-7E9C8A3E8E98}" type="slidenum">
              <a:rPr lang="en-US" smtClean="0"/>
              <a:t>‹#›</a:t>
            </a:fld>
            <a:endParaRPr lang="en-US"/>
          </a:p>
        </p:txBody>
      </p:sp>
    </p:spTree>
    <p:extLst>
      <p:ext uri="{BB962C8B-B14F-4D97-AF65-F5344CB8AC3E}">
        <p14:creationId xmlns:p14="http://schemas.microsoft.com/office/powerpoint/2010/main" val="205721660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imonagrum@yahoo.com" TargetMode="External"/><Relationship Id="rId2" Type="http://schemas.openxmlformats.org/officeDocument/2006/relationships/hyperlink" Target="mailto:simonagrum@imj.ukim.edu.m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ravopis.m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akedonski.inf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7AAB0-8F05-421A-AB2A-76B9E24A492E}"/>
              </a:ext>
            </a:extLst>
          </p:cNvPr>
          <p:cNvSpPr>
            <a:spLocks noGrp="1"/>
          </p:cNvSpPr>
          <p:nvPr>
            <p:ph type="ctrTitle"/>
          </p:nvPr>
        </p:nvSpPr>
        <p:spPr/>
        <p:txBody>
          <a:bodyPr>
            <a:normAutofit/>
          </a:bodyPr>
          <a:lstStyle/>
          <a:p>
            <a:r>
              <a:rPr lang="mk-MK" sz="3200" b="1" dirty="0"/>
              <a:t>ЈАЗИЧНАТА ПОЛИТИКА ЗА МАКЕДОНСКИОТ ЈАЗИК ОД НЕГОВАТА СТАНДАРДИЗАЦИЈА ДО ДЕНЕС</a:t>
            </a:r>
            <a:br>
              <a:rPr lang="mk-MK" sz="3200" dirty="0"/>
            </a:br>
            <a:r>
              <a:rPr lang="mk-MK" sz="3200" dirty="0"/>
              <a:t>(по повод 75 години стандарден македонски јазик)</a:t>
            </a:r>
            <a:endParaRPr lang="en-US" sz="3200" dirty="0"/>
          </a:p>
        </p:txBody>
      </p:sp>
      <p:sp>
        <p:nvSpPr>
          <p:cNvPr id="3" name="Subtitle 2">
            <a:extLst>
              <a:ext uri="{FF2B5EF4-FFF2-40B4-BE49-F238E27FC236}">
                <a16:creationId xmlns:a16="http://schemas.microsoft.com/office/drawing/2014/main" id="{150D6A4F-DE63-4451-917D-62EF8015D659}"/>
              </a:ext>
            </a:extLst>
          </p:cNvPr>
          <p:cNvSpPr>
            <a:spLocks noGrp="1"/>
          </p:cNvSpPr>
          <p:nvPr>
            <p:ph type="subTitle" idx="1"/>
          </p:nvPr>
        </p:nvSpPr>
        <p:spPr/>
        <p:txBody>
          <a:bodyPr>
            <a:normAutofit fontScale="92500" lnSpcReduction="20000"/>
          </a:bodyPr>
          <a:lstStyle/>
          <a:p>
            <a:r>
              <a:rPr lang="mk-MK" sz="1800" dirty="0"/>
              <a:t>проф. д-р Симона Груевска-</a:t>
            </a:r>
            <a:r>
              <a:rPr lang="mk-MK" sz="1800" dirty="0" err="1"/>
              <a:t>Маџоска</a:t>
            </a:r>
            <a:endParaRPr lang="mk-MK" sz="1800" dirty="0"/>
          </a:p>
          <a:p>
            <a:r>
              <a:rPr lang="mk-MK" sz="1800" dirty="0"/>
              <a:t>Институт за македонски јазик „Крсте Мисирков“, УКИМ, Скопје</a:t>
            </a:r>
          </a:p>
          <a:p>
            <a:r>
              <a:rPr lang="en-US" sz="1800" dirty="0">
                <a:hlinkClick r:id="rId2"/>
              </a:rPr>
              <a:t>simonagrum@imj.ukim.edu.mk</a:t>
            </a:r>
            <a:endParaRPr lang="en-US" sz="1800" dirty="0"/>
          </a:p>
          <a:p>
            <a:r>
              <a:rPr lang="en-US" sz="1800" dirty="0">
                <a:hlinkClick r:id="rId3"/>
              </a:rPr>
              <a:t>simonagrum@yahoo.com</a:t>
            </a:r>
            <a:endParaRPr lang="en-US" sz="1800" dirty="0"/>
          </a:p>
          <a:p>
            <a:endParaRPr lang="en-US" sz="1800" dirty="0"/>
          </a:p>
        </p:txBody>
      </p:sp>
    </p:spTree>
    <p:extLst>
      <p:ext uri="{BB962C8B-B14F-4D97-AF65-F5344CB8AC3E}">
        <p14:creationId xmlns:p14="http://schemas.microsoft.com/office/powerpoint/2010/main" val="128231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85E71-F1F8-4C4E-A188-C86434EFAF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5B6662-2AAA-43F7-89F0-3631C13E7501}"/>
              </a:ext>
            </a:extLst>
          </p:cNvPr>
          <p:cNvSpPr>
            <a:spLocks noGrp="1"/>
          </p:cNvSpPr>
          <p:nvPr>
            <p:ph idx="1"/>
          </p:nvPr>
        </p:nvSpPr>
        <p:spPr>
          <a:xfrm>
            <a:off x="1204910" y="2578100"/>
            <a:ext cx="10018713" cy="3124201"/>
          </a:xfrm>
        </p:spPr>
        <p:txBody>
          <a:bodyPr>
            <a:normAutofit fontScale="77500" lnSpcReduction="20000"/>
          </a:bodyPr>
          <a:lstStyle/>
          <a:p>
            <a:pPr marL="0" marR="0" indent="457200" algn="just">
              <a:lnSpc>
                <a:spcPct val="107000"/>
              </a:lnSpc>
              <a:spcBef>
                <a:spcPts val="0"/>
              </a:spcBef>
              <a:spcAft>
                <a:spcPts val="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Според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Минова-Ѓуркова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прва и основна препорака во однос на употребата на туѓите зборови е македонската наука да препорачува соодветни домашни зборови, но и да предлага нови. Втората препорака се однесува на тоа дека секое приспособување на местото на акцентот кај туѓите зборови не треба да се гледа како грешка. „Јазичното планирање во оваа насока ќе се пројави во обележувањето двоен акцент секаде каде што се забележани такви случаи во практиката (</a:t>
            </a:r>
            <a:r>
              <a:rPr lang="mk-MK" sz="1800" i="1" dirty="0" err="1">
                <a:effectLst/>
                <a:latin typeface="Times New Roman" panose="02020603050405020304" pitchFamily="18" charset="0"/>
                <a:ea typeface="Calibri" panose="020F0502020204030204" pitchFamily="34" charset="0"/>
                <a:cs typeface="Times New Roman" panose="02020603050405020304" pitchFamily="18" charset="0"/>
              </a:rPr>
              <a:t>éкрáн</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i="1" dirty="0" err="1">
                <a:effectLst/>
                <a:latin typeface="Times New Roman" panose="02020603050405020304" pitchFamily="18" charset="0"/>
                <a:ea typeface="Calibri" panose="020F0502020204030204" pitchFamily="34" charset="0"/>
                <a:cs typeface="Times New Roman" panose="02020603050405020304" pitchFamily="18" charset="0"/>
              </a:rPr>
              <a:t>éкспéрт</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i="1" dirty="0" err="1">
                <a:effectLst/>
                <a:latin typeface="Times New Roman" panose="02020603050405020304" pitchFamily="18" charset="0"/>
                <a:ea typeface="Calibri" panose="020F0502020204030204" pitchFamily="34" charset="0"/>
                <a:cs typeface="Times New Roman" panose="02020603050405020304" pitchFamily="18" charset="0"/>
              </a:rPr>
              <a:t>éлúпса</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i="1" dirty="0" err="1">
                <a:effectLst/>
                <a:latin typeface="Times New Roman" panose="02020603050405020304" pitchFamily="18" charset="0"/>
                <a:ea typeface="Calibri" panose="020F0502020204030204" pitchFamily="34" charset="0"/>
                <a:cs typeface="Times New Roman" panose="02020603050405020304" pitchFamily="18" charset="0"/>
              </a:rPr>
              <a:t>рéвóлт</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i="1" dirty="0" err="1">
                <a:effectLst/>
                <a:latin typeface="Times New Roman" panose="02020603050405020304" pitchFamily="18" charset="0"/>
                <a:ea typeface="Calibri" panose="020F0502020204030204" pitchFamily="34" charset="0"/>
                <a:cs typeface="Times New Roman" panose="02020603050405020304" pitchFamily="18" charset="0"/>
              </a:rPr>
              <a:t>рéзéрва</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i="1" dirty="0" err="1">
                <a:effectLst/>
                <a:latin typeface="Times New Roman" panose="02020603050405020304" pitchFamily="18" charset="0"/>
                <a:ea typeface="Calibri" panose="020F0502020204030204" pitchFamily="34" charset="0"/>
                <a:cs typeface="Times New Roman" panose="02020603050405020304" pitchFamily="18" charset="0"/>
              </a:rPr>
              <a:t>сúмптóм</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Третата препорака исто така се однесува на акцентот ‒ кај зборовите од туѓо потекло подобро е да се прими латинскиот или грчкиот модел, а не англиската, германската или француската верзија.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07000"/>
              </a:lnSpc>
              <a:spcBef>
                <a:spcPts val="0"/>
              </a:spcBef>
              <a:spcAft>
                <a:spcPts val="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Една од главните карактеристики на македонскиот јазик по која се разликува од соседните јазици е и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третосложното</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акцентирање, коешто е карактеристично за западното наречје и во стандардниот јазик, но не и на целата територија. Фактот што главен град е Скопје, кој дијалектно се движи кон северните македонски говори, како и влијанието од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српскохрватскиот</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јазик, потоа навлегувањето на туѓите зборови итн. придонесоа за разнишување во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прозодијата</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Почести случаи се: поместување на акцентот на вториот слог од крајот,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непоместување</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на акцентот во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членуваните</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форми,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третосложно</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акцентирање на глаголскиот прилог, отсуство на акцентски целости итн. Според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Минова-Ѓуркова</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стандарднојазичната</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норма не може и не смее да се повлече во врска со ова прашање, зашто станува збор за една многу важна карактеристика на македонскиот стандарден јазик“.</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07000"/>
              </a:lnSpc>
              <a:spcBef>
                <a:spcPts val="0"/>
              </a:spcBef>
              <a:spcAft>
                <a:spcPts val="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Четвртата препорака се однесува на прифаќањето само на основниот збор од туѓо потекло, а да се изведуваат зборови со наставки карактеристични за јазикот примач. И петтата препорака се однесува на тоа да се преземаат туѓите зборови од оригиналниот јазик, а да се избегнува јазик посредник.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4544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5704-1B1F-4714-956C-E6CC5567F6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190DD61-5F31-404B-B69F-08D310D92CFD}"/>
              </a:ext>
            </a:extLst>
          </p:cNvPr>
          <p:cNvSpPr>
            <a:spLocks noGrp="1"/>
          </p:cNvSpPr>
          <p:nvPr>
            <p:ph idx="1"/>
          </p:nvPr>
        </p:nvSpPr>
        <p:spPr/>
        <p:txBody>
          <a:bodyPr/>
          <a:lstStyle/>
          <a:p>
            <a:r>
              <a:rPr lang="mk-MK" dirty="0"/>
              <a:t>Со осамостојувањето на македонската држава по Втората светска војна, започнал интензивен развој на македонската книжевност, како и воопшто пишувањето и преведувањето на современ македонски јазик, со што тој се издигнал на потребното ниво на стандарден јазик. За тоа особена заслуга имаат некои многу креативни писатели и на јазичен план (како на пр., Гане Тодоровски), како и низа талентирани преведувачи.  </a:t>
            </a:r>
            <a:endParaRPr lang="en-US" dirty="0"/>
          </a:p>
        </p:txBody>
      </p:sp>
    </p:spTree>
    <p:extLst>
      <p:ext uri="{BB962C8B-B14F-4D97-AF65-F5344CB8AC3E}">
        <p14:creationId xmlns:p14="http://schemas.microsoft.com/office/powerpoint/2010/main" val="59962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C39C8-6710-4F00-B43A-FDB2D545863B}"/>
              </a:ext>
            </a:extLst>
          </p:cNvPr>
          <p:cNvSpPr>
            <a:spLocks noGrp="1"/>
          </p:cNvSpPr>
          <p:nvPr>
            <p:ph type="title"/>
          </p:nvPr>
        </p:nvSpPr>
        <p:spPr/>
        <p:txBody>
          <a:bodyPr/>
          <a:lstStyle/>
          <a:p>
            <a:r>
              <a:rPr lang="mk-MK" dirty="0"/>
              <a:t>ДИСКУСИИ</a:t>
            </a:r>
            <a:endParaRPr lang="en-US" dirty="0"/>
          </a:p>
        </p:txBody>
      </p:sp>
      <p:sp>
        <p:nvSpPr>
          <p:cNvPr id="3" name="Content Placeholder 2">
            <a:extLst>
              <a:ext uri="{FF2B5EF4-FFF2-40B4-BE49-F238E27FC236}">
                <a16:creationId xmlns:a16="http://schemas.microsoft.com/office/drawing/2014/main" id="{BB677CCD-7B6F-4051-BCEF-5AEEB3D057A3}"/>
              </a:ext>
            </a:extLst>
          </p:cNvPr>
          <p:cNvSpPr>
            <a:spLocks noGrp="1"/>
          </p:cNvSpPr>
          <p:nvPr>
            <p:ph idx="1"/>
          </p:nvPr>
        </p:nvSpPr>
        <p:spPr/>
        <p:txBody>
          <a:bodyPr>
            <a:normAutofit fontScale="92500" lnSpcReduction="20000"/>
          </a:bodyPr>
          <a:lstStyle/>
          <a:p>
            <a:r>
              <a:rPr lang="mk-MK" dirty="0"/>
              <a:t>Со осамостојувањето на Македонија, се отворил простор за низа дискусии поврзани со македонскиот јазик. </a:t>
            </a:r>
          </a:p>
          <a:p>
            <a:r>
              <a:rPr lang="mk-MK" dirty="0"/>
              <a:t>Како најзначајни може да се споменат немањето посебна буква за </a:t>
            </a:r>
            <a:r>
              <a:rPr lang="mk-MK" dirty="0" err="1"/>
              <a:t>полутемниот</a:t>
            </a:r>
            <a:r>
              <a:rPr lang="mk-MK" dirty="0"/>
              <a:t> вокал (</a:t>
            </a:r>
            <a:r>
              <a:rPr lang="mk-MK" dirty="0">
                <a:latin typeface="Calibri" panose="020F0502020204030204" pitchFamily="34" charset="0"/>
                <a:cs typeface="Calibri" panose="020F0502020204030204" pitchFamily="34" charset="0"/>
              </a:rPr>
              <a:t>ъ), кој се бележи со апостроф (</a:t>
            </a:r>
            <a:r>
              <a:rPr lang="en-US" dirty="0">
                <a:latin typeface="Calibri" panose="020F0502020204030204" pitchFamily="34" charset="0"/>
                <a:cs typeface="Calibri" panose="020F0502020204030204" pitchFamily="34" charset="0"/>
              </a:rPr>
              <a:t>‘</a:t>
            </a:r>
            <a:r>
              <a:rPr lang="mk-MK" dirty="0">
                <a:latin typeface="Calibri" panose="020F0502020204030204" pitchFamily="34" charset="0"/>
                <a:cs typeface="Calibri" panose="020F0502020204030204" pitchFamily="34" charset="0"/>
              </a:rPr>
              <a:t>) и изговорот на гласот Љ, а како проблематично се покажа и </a:t>
            </a:r>
            <a:r>
              <a:rPr lang="mk-MK" dirty="0" err="1">
                <a:latin typeface="Calibri" panose="020F0502020204030204" pitchFamily="34" charset="0"/>
                <a:cs typeface="Calibri" panose="020F0502020204030204" pitchFamily="34" charset="0"/>
              </a:rPr>
              <a:t>третосложното</a:t>
            </a:r>
            <a:r>
              <a:rPr lang="mk-MK" dirty="0">
                <a:latin typeface="Calibri" panose="020F0502020204030204" pitchFamily="34" charset="0"/>
                <a:cs typeface="Calibri" panose="020F0502020204030204" pitchFamily="34" charset="0"/>
              </a:rPr>
              <a:t> акцентирање.</a:t>
            </a:r>
          </a:p>
          <a:p>
            <a:r>
              <a:rPr lang="mk-MK" dirty="0">
                <a:latin typeface="Calibri" panose="020F0502020204030204" pitchFamily="34" charset="0"/>
                <a:cs typeface="Calibri" panose="020F0502020204030204" pitchFamily="34" charset="0"/>
              </a:rPr>
              <a:t>Влијанието на </a:t>
            </a:r>
            <a:r>
              <a:rPr lang="mk-MK" dirty="0" err="1">
                <a:latin typeface="Calibri" panose="020F0502020204030204" pitchFamily="34" charset="0"/>
                <a:cs typeface="Calibri" panose="020F0502020204030204" pitchFamily="34" charset="0"/>
              </a:rPr>
              <a:t>српскохрватскиот</a:t>
            </a:r>
            <a:r>
              <a:rPr lang="mk-MK" dirty="0">
                <a:latin typeface="Calibri" panose="020F0502020204030204" pitchFamily="34" charset="0"/>
                <a:cs typeface="Calibri" panose="020F0502020204030204" pitchFamily="34" charset="0"/>
              </a:rPr>
              <a:t> јазик се намалува, но интензивно се зголемува влијанието на англискиот јазик, појава што е на светско ниво.</a:t>
            </a:r>
          </a:p>
          <a:p>
            <a:r>
              <a:rPr lang="mk-MK" dirty="0">
                <a:latin typeface="Calibri" panose="020F0502020204030204" pitchFamily="34" charset="0"/>
                <a:cs typeface="Calibri" panose="020F0502020204030204" pitchFamily="34" charset="0"/>
              </a:rPr>
              <a:t>Големо внимание предизвика и менувањето на македонската латиница во личните документи.</a:t>
            </a:r>
          </a:p>
          <a:p>
            <a:endParaRPr lang="en-US" dirty="0"/>
          </a:p>
        </p:txBody>
      </p:sp>
    </p:spTree>
    <p:extLst>
      <p:ext uri="{BB962C8B-B14F-4D97-AF65-F5344CB8AC3E}">
        <p14:creationId xmlns:p14="http://schemas.microsoft.com/office/powerpoint/2010/main" val="607466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DD258-8E1E-460F-85E0-272FA4646A74}"/>
              </a:ext>
            </a:extLst>
          </p:cNvPr>
          <p:cNvSpPr>
            <a:spLocks noGrp="1"/>
          </p:cNvSpPr>
          <p:nvPr>
            <p:ph type="title"/>
          </p:nvPr>
        </p:nvSpPr>
        <p:spPr/>
        <p:txBody>
          <a:bodyPr/>
          <a:lstStyle/>
          <a:p>
            <a:r>
              <a:rPr lang="mk-MK" dirty="0"/>
              <a:t>ЗАКЛУЧОК</a:t>
            </a:r>
            <a:endParaRPr lang="en-US" dirty="0"/>
          </a:p>
        </p:txBody>
      </p:sp>
      <p:sp>
        <p:nvSpPr>
          <p:cNvPr id="3" name="Content Placeholder 2">
            <a:extLst>
              <a:ext uri="{FF2B5EF4-FFF2-40B4-BE49-F238E27FC236}">
                <a16:creationId xmlns:a16="http://schemas.microsoft.com/office/drawing/2014/main" id="{FF70D4BF-6A1B-4F67-8A4B-B1E0D2063083}"/>
              </a:ext>
            </a:extLst>
          </p:cNvPr>
          <p:cNvSpPr>
            <a:spLocks noGrp="1"/>
          </p:cNvSpPr>
          <p:nvPr>
            <p:ph idx="1"/>
          </p:nvPr>
        </p:nvSpPr>
        <p:spPr/>
        <p:txBody>
          <a:bodyPr>
            <a:normAutofit fontScale="92500" lnSpcReduction="10000"/>
          </a:bodyPr>
          <a:lstStyle/>
          <a:p>
            <a:r>
              <a:rPr lang="mk-MK" dirty="0"/>
              <a:t>Во јазичната политика за македонскиот јазик се огледува една конзистентност уште од нејзините скромни почетоци во 19 век. Она што Мисирков го дефинира во 1903 г. се покажа како правилен пат на кој с</a:t>
            </a:r>
            <a:r>
              <a:rPr lang="mk-MK" dirty="0">
                <a:latin typeface="Calibri" panose="020F0502020204030204" pitchFamily="34" charset="0"/>
                <a:cs typeface="Calibri" panose="020F0502020204030204" pitchFamily="34" charset="0"/>
              </a:rPr>
              <a:t>ѐ уште цврсто чекориме. Со кодификацијата и објавувањето на </a:t>
            </a:r>
            <a:r>
              <a:rPr lang="mk-MK" dirty="0" err="1">
                <a:latin typeface="Calibri" panose="020F0502020204030204" pitchFamily="34" charset="0"/>
                <a:cs typeface="Calibri" panose="020F0502020204030204" pitchFamily="34" charset="0"/>
              </a:rPr>
              <a:t>кодификувачките</a:t>
            </a:r>
            <a:r>
              <a:rPr lang="mk-MK" dirty="0">
                <a:latin typeface="Calibri" panose="020F0502020204030204" pitchFamily="34" charset="0"/>
                <a:cs typeface="Calibri" panose="020F0502020204030204" pitchFamily="34" charset="0"/>
              </a:rPr>
              <a:t> изданија од типот на правопис, граматики, речници итн. се поставија темелите, но мора да се каже дека сѐ уште има доста работа. Со објавувањето на новото издание на Правописот на македонскиот јазик од 2015 се направи значаен чекор, но треба да следува и објавување на академска граматика, електронски корпус, етимолошки речник, како и други потребни дела. За тоа секако неопходна е и добра стратегија и поголема заложба од страна на државата.</a:t>
            </a:r>
            <a:endParaRPr lang="en-US" dirty="0"/>
          </a:p>
        </p:txBody>
      </p:sp>
    </p:spTree>
    <p:extLst>
      <p:ext uri="{BB962C8B-B14F-4D97-AF65-F5344CB8AC3E}">
        <p14:creationId xmlns:p14="http://schemas.microsoft.com/office/powerpoint/2010/main" val="1862204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EA55F-BD7E-4CE4-A346-BE463B8233FD}"/>
              </a:ext>
            </a:extLst>
          </p:cNvPr>
          <p:cNvSpPr>
            <a:spLocks noGrp="1"/>
          </p:cNvSpPr>
          <p:nvPr>
            <p:ph type="title"/>
          </p:nvPr>
        </p:nvSpPr>
        <p:spPr/>
        <p:txBody>
          <a:bodyPr/>
          <a:lstStyle/>
          <a:p>
            <a:r>
              <a:rPr lang="mk-MK" dirty="0"/>
              <a:t>БЛАГОДАРАМ НА ВНИМАНИЕТО!</a:t>
            </a:r>
            <a:endParaRPr lang="en-US" dirty="0"/>
          </a:p>
        </p:txBody>
      </p:sp>
      <p:sp>
        <p:nvSpPr>
          <p:cNvPr id="3" name="Content Placeholder 2">
            <a:extLst>
              <a:ext uri="{FF2B5EF4-FFF2-40B4-BE49-F238E27FC236}">
                <a16:creationId xmlns:a16="http://schemas.microsoft.com/office/drawing/2014/main" id="{14B9A10B-A518-4886-A67C-303FB67D15D6}"/>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210913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FA9C-C79C-4450-B533-DCA4C2F0434D}"/>
              </a:ext>
            </a:extLst>
          </p:cNvPr>
          <p:cNvSpPr>
            <a:spLocks noGrp="1"/>
          </p:cNvSpPr>
          <p:nvPr>
            <p:ph type="title"/>
          </p:nvPr>
        </p:nvSpPr>
        <p:spPr/>
        <p:txBody>
          <a:bodyPr/>
          <a:lstStyle/>
          <a:p>
            <a:r>
              <a:rPr lang="mk-MK" dirty="0"/>
              <a:t>ПОЧЕТОЦИ НА СТАНДАРДИЗАЦИЈАТА</a:t>
            </a:r>
            <a:endParaRPr lang="en-US" dirty="0"/>
          </a:p>
        </p:txBody>
      </p:sp>
      <p:sp>
        <p:nvSpPr>
          <p:cNvPr id="3" name="Content Placeholder 2">
            <a:extLst>
              <a:ext uri="{FF2B5EF4-FFF2-40B4-BE49-F238E27FC236}">
                <a16:creationId xmlns:a16="http://schemas.microsoft.com/office/drawing/2014/main" id="{9BC38534-69C5-4F10-A417-1F7898AF2D2C}"/>
              </a:ext>
            </a:extLst>
          </p:cNvPr>
          <p:cNvSpPr>
            <a:spLocks noGrp="1"/>
          </p:cNvSpPr>
          <p:nvPr>
            <p:ph idx="1"/>
          </p:nvPr>
        </p:nvSpPr>
        <p:spPr/>
        <p:txBody>
          <a:bodyPr>
            <a:normAutofit fontScale="85000" lnSpcReduction="10000"/>
          </a:bodyPr>
          <a:lstStyle/>
          <a:p>
            <a:r>
              <a:rPr lang="mk-MK" dirty="0"/>
              <a:t>Иако македонскиот јазик има долга писмена традиција, почетоците за неговата стандардизација се во 19 век, и тоа во обидите на македонските дејци и учебникари кои ги истакнуваат особеностите на македонските говори во своите дела, како што се: Партениј Зографски, Ѓоргија Пулевски, „лозарите“ и др., што потоа било дефинирано од Мисирков во книгата „За </a:t>
            </a:r>
            <a:r>
              <a:rPr lang="mk-MK" dirty="0" err="1"/>
              <a:t>македонцките</a:t>
            </a:r>
            <a:r>
              <a:rPr lang="mk-MK" dirty="0"/>
              <a:t> работи“, објавена во 1903 г. Мисирков ги поставува темелите на македонскиот стандарден јазик, а тоа се:</a:t>
            </a:r>
          </a:p>
          <a:p>
            <a:r>
              <a:rPr lang="mk-MK" dirty="0"/>
              <a:t>Централното наречје е дијалектна основа (Велес </a:t>
            </a:r>
            <a:r>
              <a:rPr lang="mk-MK" dirty="0">
                <a:latin typeface="Calibri" panose="020F0502020204030204" pitchFamily="34" charset="0"/>
                <a:cs typeface="Calibri" panose="020F0502020204030204" pitchFamily="34" charset="0"/>
              </a:rPr>
              <a:t>‒ Прилеп ‒ Битола ‒ Охрид)</a:t>
            </a:r>
          </a:p>
          <a:p>
            <a:r>
              <a:rPr lang="mk-MK" dirty="0">
                <a:latin typeface="Calibri" panose="020F0502020204030204" pitchFamily="34" charset="0"/>
                <a:cs typeface="Calibri" panose="020F0502020204030204" pitchFamily="34" charset="0"/>
              </a:rPr>
              <a:t>Фонетски правопис</a:t>
            </a:r>
          </a:p>
          <a:p>
            <a:r>
              <a:rPr lang="mk-MK" dirty="0">
                <a:latin typeface="Calibri" panose="020F0502020204030204" pitchFamily="34" charset="0"/>
                <a:cs typeface="Calibri" panose="020F0502020204030204" pitchFamily="34" charset="0"/>
              </a:rPr>
              <a:t>Лексички фонд од сите македонски дијалекти</a:t>
            </a:r>
            <a:endParaRPr lang="mk-MK" dirty="0"/>
          </a:p>
          <a:p>
            <a:endParaRPr lang="en-US" dirty="0"/>
          </a:p>
        </p:txBody>
      </p:sp>
    </p:spTree>
    <p:extLst>
      <p:ext uri="{BB962C8B-B14F-4D97-AF65-F5344CB8AC3E}">
        <p14:creationId xmlns:p14="http://schemas.microsoft.com/office/powerpoint/2010/main" val="832060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A23A2-9E2B-4899-BE91-ED635938FD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23CC01-D9AC-4BF4-A2AF-E746B21B745B}"/>
              </a:ext>
            </a:extLst>
          </p:cNvPr>
          <p:cNvSpPr>
            <a:spLocks noGrp="1"/>
          </p:cNvSpPr>
          <p:nvPr>
            <p:ph idx="1"/>
          </p:nvPr>
        </p:nvSpPr>
        <p:spPr>
          <a:xfrm>
            <a:off x="1484310" y="685801"/>
            <a:ext cx="10018713" cy="5105400"/>
          </a:xfrm>
        </p:spPr>
        <p:txBody>
          <a:bodyPr>
            <a:normAutofit fontScale="77500" lnSpcReduction="20000"/>
          </a:bodyPr>
          <a:lstStyle/>
          <a:p>
            <a:r>
              <a:rPr lang="mk-MK" dirty="0"/>
              <a:t>Во периодот до 1945 г., обиди за стандардизација гледаме во драмските дела на Војдан Чернодрински, во битовите драми на Антон Панов, Ристо Крле и Васил Иљоски, во поезијата на Кочо Рацин, Коле Неделковски, Венко Марковски и др. </a:t>
            </a:r>
          </a:p>
          <a:p>
            <a:r>
              <a:rPr lang="mk-MK" dirty="0"/>
              <a:t>За време на Втората светска војна, илегалната активност на комунистичкото движење се одвивала на македонски јазик. Во Вардарска Македонија, во 1943 г. се отворени и првите училишта на македонски јазик, на различни македонски дијалекти се издадени педесетина весници, на македонски јазик се играле театарски претстави и претстави на културно-уметнички друштва. Изработена е привремена азбука од 25 букви (А, Б, В, Г, Д, Е, Ж, З, И, Ј, К, Л, М, Н, О, П, Р, С, Т, У, Ф, Х, Ц, Ч, Ш). На македонски јазик пишувале поетите Ацо Шопов, Славко Јаневски, Мите Богоевски, Кочо Рацин, Блаже Конески, Венко Марковски и др. Со првиот број на весникот „Нова Македонија“, отпечатен во Горно Врановци на 29 октомври 1944 г., е направен сериозен обид за унифицирање и нормирање на македонскиот јазик.</a:t>
            </a:r>
          </a:p>
          <a:p>
            <a:r>
              <a:rPr lang="mk-MK" dirty="0"/>
              <a:t>Во Егејска Македонија се издавале десетина весници пишувани на локалните дијалекти, се изведувале претстави на културно-уметнички друштва, издаден е буквар, изработена е македонска азбука од Павле Раковски од 24 букви (А, Б, В, Г, Д, Е, Ж, З, И, К, Л, М, Н, О, Р, С, Т, У, Ф, Х, Ц, Ч, Ш, </a:t>
            </a:r>
            <a:r>
              <a:rPr lang="mk-MK" dirty="0">
                <a:latin typeface="Calibri" panose="020F0502020204030204" pitchFamily="34" charset="0"/>
                <a:cs typeface="Calibri" panose="020F0502020204030204" pitchFamily="34" charset="0"/>
              </a:rPr>
              <a:t>Ъ</a:t>
            </a:r>
            <a:r>
              <a:rPr lang="mk-MK" dirty="0"/>
              <a:t>). </a:t>
            </a:r>
          </a:p>
          <a:p>
            <a:r>
              <a:rPr lang="mk-MK" dirty="0"/>
              <a:t>Во Пиринска Македонија секој обид за афирмација на македонскиот јазик КПБ го сметала за „србомански“.</a:t>
            </a:r>
            <a:endParaRPr lang="en-US" dirty="0"/>
          </a:p>
        </p:txBody>
      </p:sp>
    </p:spTree>
    <p:extLst>
      <p:ext uri="{BB962C8B-B14F-4D97-AF65-F5344CB8AC3E}">
        <p14:creationId xmlns:p14="http://schemas.microsoft.com/office/powerpoint/2010/main" val="1691328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4121E-6B70-4F49-85F7-0C0973740493}"/>
              </a:ext>
            </a:extLst>
          </p:cNvPr>
          <p:cNvSpPr>
            <a:spLocks noGrp="1"/>
          </p:cNvSpPr>
          <p:nvPr>
            <p:ph type="title"/>
          </p:nvPr>
        </p:nvSpPr>
        <p:spPr/>
        <p:txBody>
          <a:bodyPr/>
          <a:lstStyle/>
          <a:p>
            <a:r>
              <a:rPr lang="mk-MK" dirty="0"/>
              <a:t>Стандардизација на македонскиот јазик</a:t>
            </a:r>
            <a:endParaRPr lang="en-US" dirty="0"/>
          </a:p>
        </p:txBody>
      </p:sp>
      <p:sp>
        <p:nvSpPr>
          <p:cNvPr id="3" name="Content Placeholder 2">
            <a:extLst>
              <a:ext uri="{FF2B5EF4-FFF2-40B4-BE49-F238E27FC236}">
                <a16:creationId xmlns:a16="http://schemas.microsoft.com/office/drawing/2014/main" id="{FAB835CE-2766-4123-83A3-703369251030}"/>
              </a:ext>
            </a:extLst>
          </p:cNvPr>
          <p:cNvSpPr>
            <a:spLocks noGrp="1"/>
          </p:cNvSpPr>
          <p:nvPr>
            <p:ph idx="1"/>
          </p:nvPr>
        </p:nvSpPr>
        <p:spPr/>
        <p:txBody>
          <a:bodyPr>
            <a:normAutofit fontScale="70000" lnSpcReduction="20000"/>
          </a:bodyPr>
          <a:lstStyle/>
          <a:p>
            <a:r>
              <a:rPr lang="mk-MK" dirty="0"/>
              <a:t>На Второто заседание на АВНОЈ, одржано во Јајце во 1943 г., била донесена одлука за целосна рамноправност на Србите, Хрватите, Македонците, Црногорците, Словенците..., како и на нивните јазици, со што сите соопштенија започнале да се објавуваат на </a:t>
            </a:r>
            <a:r>
              <a:rPr lang="mk-MK" dirty="0" err="1"/>
              <a:t>српскохрватски</a:t>
            </a:r>
            <a:r>
              <a:rPr lang="mk-MK" dirty="0"/>
              <a:t>, словенечки и македонски јазик.</a:t>
            </a:r>
          </a:p>
          <a:p>
            <a:r>
              <a:rPr lang="mk-MK" dirty="0"/>
              <a:t>На 2 Август 1944 г., на Првото заседание на АСНОМ било донесено решение македонскиот јазик да биде службен во македонската држава.</a:t>
            </a:r>
          </a:p>
          <a:p>
            <a:r>
              <a:rPr lang="mk-MK" dirty="0"/>
              <a:t>За таа цел, за почеток биле составени привремени правописни правила според кои македонскиот јазик има 32 гласа коишто се бележат со 25 букви и привремена азбука (А, Б, В, Г, Д, Е, Ж, З, И, Ј, К, Л, М, Н, О, П, Р, С, Т, У, Ф, Х, Ц, Ч, Ш), а на 3. 5. 1945 г., бил прифатен предлогот на третата комисија за изработка на азбука и правопис (поради извесни несогласувања, биле формирани три јазични комисии последователно), а тој бил: А, Б, В, Г, Д, Ѓ, Е, Ж, З, Ѕ, И, Ј, К, Л, Љ, М, Н, Њ, О, П, Р, С, Т, Ќ, У, Ф, Х, Ц, Ч, Џ, Ш, односно 31 буква. На 7. 6. 1945 г. и македонскиот правопис станал официјален.</a:t>
            </a:r>
          </a:p>
          <a:p>
            <a:endParaRPr lang="en-US" dirty="0"/>
          </a:p>
        </p:txBody>
      </p:sp>
    </p:spTree>
    <p:extLst>
      <p:ext uri="{BB962C8B-B14F-4D97-AF65-F5344CB8AC3E}">
        <p14:creationId xmlns:p14="http://schemas.microsoft.com/office/powerpoint/2010/main" val="1035693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A1F6A-24DC-4E64-B3CD-6BB0191CD59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E746AF7-998E-4A76-9131-BB45C226E92E}"/>
              </a:ext>
            </a:extLst>
          </p:cNvPr>
          <p:cNvSpPr>
            <a:spLocks noGrp="1"/>
          </p:cNvSpPr>
          <p:nvPr>
            <p:ph idx="1"/>
          </p:nvPr>
        </p:nvSpPr>
        <p:spPr>
          <a:xfrm>
            <a:off x="1484311" y="685800"/>
            <a:ext cx="10018713" cy="5105400"/>
          </a:xfrm>
        </p:spPr>
        <p:txBody>
          <a:bodyPr>
            <a:normAutofit lnSpcReduction="10000"/>
          </a:bodyPr>
          <a:lstStyle/>
          <a:p>
            <a:r>
              <a:rPr lang="mk-MK" dirty="0"/>
              <a:t>Во јануари 1946 г. Излегла првата Граматика на македонскиот литературен јазик од Круме Кепески за која позитивни рецензии напишале </a:t>
            </a:r>
            <a:r>
              <a:rPr lang="mk-MK" dirty="0" err="1"/>
              <a:t>Бернштејн</a:t>
            </a:r>
            <a:r>
              <a:rPr lang="mk-MK" dirty="0"/>
              <a:t>, Де Бреј, Вајан, </a:t>
            </a:r>
            <a:r>
              <a:rPr lang="mk-MK" dirty="0" err="1"/>
              <a:t>Фринта</a:t>
            </a:r>
            <a:r>
              <a:rPr lang="mk-MK" dirty="0"/>
              <a:t> и др.</a:t>
            </a:r>
          </a:p>
          <a:p>
            <a:r>
              <a:rPr lang="mk-MK" dirty="0"/>
              <a:t>Некои измени и дополнувања на Правописот биле направени во 1948 г. и во 1950 г. биле објавени во проширеното издание на Македонскиот правопис со правописен речник од Блаже Конески и Крум Тошев.</a:t>
            </a:r>
          </a:p>
          <a:p>
            <a:r>
              <a:rPr lang="mk-MK" dirty="0"/>
              <a:t>Македонскиот правопис од 1969 г. (Божидар </a:t>
            </a:r>
            <a:r>
              <a:rPr lang="mk-MK" dirty="0" err="1"/>
              <a:t>Видоески</a:t>
            </a:r>
            <a:r>
              <a:rPr lang="mk-MK" dirty="0"/>
              <a:t>, Тодор Димитровски, Кирил Конески, Крум Тошев и Радмила </a:t>
            </a:r>
            <a:r>
              <a:rPr lang="mk-MK" dirty="0" err="1"/>
              <a:t>Угринова-Скаловска</a:t>
            </a:r>
            <a:r>
              <a:rPr lang="mk-MK" dirty="0"/>
              <a:t>) бил дополнет со Правописен речник од 30000 зборови. Последното коригирано издание на овој Правопис било објавено во 1998 г., а во 2015 г. е објавен нов Правопис на македонскиот јазик (ред. Живко Цветковски, Снежана </a:t>
            </a:r>
            <a:r>
              <a:rPr lang="mk-MK" dirty="0" err="1"/>
              <a:t>Веновска</a:t>
            </a:r>
            <a:r>
              <a:rPr lang="mk-MK" dirty="0"/>
              <a:t>-Антевска, Симона Груевска-</a:t>
            </a:r>
            <a:r>
              <a:rPr lang="mk-MK" dirty="0" err="1"/>
              <a:t>Маџоска</a:t>
            </a:r>
            <a:r>
              <a:rPr lang="mk-MK" dirty="0"/>
              <a:t>, Елка </a:t>
            </a:r>
            <a:r>
              <a:rPr lang="mk-MK" dirty="0" err="1"/>
              <a:t>Јачева-Улчар</a:t>
            </a:r>
            <a:r>
              <a:rPr lang="mk-MK" dirty="0"/>
              <a:t> и Симон Саздов), со второ издание во 2017 г. и достапен електронски на </a:t>
            </a:r>
            <a:r>
              <a:rPr lang="en-US" dirty="0">
                <a:hlinkClick r:id="rId2"/>
              </a:rPr>
              <a:t>https://pravopis.mk/</a:t>
            </a:r>
            <a:r>
              <a:rPr lang="mk-MK" dirty="0"/>
              <a:t>   </a:t>
            </a:r>
            <a:endParaRPr lang="en-US" dirty="0"/>
          </a:p>
        </p:txBody>
      </p:sp>
    </p:spTree>
    <p:extLst>
      <p:ext uri="{BB962C8B-B14F-4D97-AF65-F5344CB8AC3E}">
        <p14:creationId xmlns:p14="http://schemas.microsoft.com/office/powerpoint/2010/main" val="2231857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41525-452D-4CBA-9633-41582D32D9C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6A4047-D535-4F35-97DF-7AC8274068AC}"/>
              </a:ext>
            </a:extLst>
          </p:cNvPr>
          <p:cNvSpPr>
            <a:spLocks noGrp="1"/>
          </p:cNvSpPr>
          <p:nvPr>
            <p:ph idx="1"/>
          </p:nvPr>
        </p:nvSpPr>
        <p:spPr>
          <a:xfrm>
            <a:off x="1484310" y="685801"/>
            <a:ext cx="10018713" cy="5105400"/>
          </a:xfrm>
        </p:spPr>
        <p:txBody>
          <a:bodyPr>
            <a:normAutofit fontScale="85000" lnSpcReduction="10000"/>
          </a:bodyPr>
          <a:lstStyle/>
          <a:p>
            <a:r>
              <a:rPr lang="mk-MK" dirty="0"/>
              <a:t>Првата академска Граматика на македонскиот литературен јазик е од </a:t>
            </a:r>
            <a:r>
              <a:rPr lang="mk-MK" dirty="0" err="1"/>
              <a:t>Хорас</a:t>
            </a:r>
            <a:r>
              <a:rPr lang="mk-MK" dirty="0"/>
              <a:t> </a:t>
            </a:r>
            <a:r>
              <a:rPr lang="mk-MK" dirty="0" err="1"/>
              <a:t>Лант</a:t>
            </a:r>
            <a:r>
              <a:rPr lang="mk-MK" dirty="0"/>
              <a:t>, а напишана на англиски јазик и објавена во 1952 г. </a:t>
            </a:r>
          </a:p>
          <a:p>
            <a:r>
              <a:rPr lang="mk-MK" dirty="0"/>
              <a:t>Во 1952 и 1954 г. е објавена Граматиката на македонскиот литературен јазик од Блаже Конески.</a:t>
            </a:r>
          </a:p>
          <a:p>
            <a:r>
              <a:rPr lang="mk-MK" dirty="0"/>
              <a:t>Во 1965 г. е објавена Историјата на македонскиот јазик од истиот автор.</a:t>
            </a:r>
          </a:p>
          <a:p>
            <a:r>
              <a:rPr lang="mk-MK" dirty="0"/>
              <a:t>Во 1999 г. излезе </a:t>
            </a:r>
            <a:r>
              <a:rPr lang="mk-MK" dirty="0" err="1"/>
              <a:t>Правописниот</a:t>
            </a:r>
            <a:r>
              <a:rPr lang="mk-MK" dirty="0"/>
              <a:t> речник на македонскиот литературен јазик од Кирил Конески.</a:t>
            </a:r>
          </a:p>
          <a:p>
            <a:r>
              <a:rPr lang="mk-MK" dirty="0"/>
              <a:t>Во 2003 г. излезе Зборообразувањето на современиот македонски јазик од истиот автор.</a:t>
            </a:r>
          </a:p>
          <a:p>
            <a:r>
              <a:rPr lang="mk-MK" dirty="0"/>
              <a:t>Во 2000 г. Излезе Синтаксата на македонскиот стандарден јазик од Лилјана </a:t>
            </a:r>
            <a:r>
              <a:rPr lang="mk-MK" dirty="0" err="1"/>
              <a:t>Минова-Ѓуркова</a:t>
            </a:r>
            <a:r>
              <a:rPr lang="mk-MK" dirty="0"/>
              <a:t>.</a:t>
            </a:r>
          </a:p>
          <a:p>
            <a:r>
              <a:rPr lang="mk-MK" dirty="0"/>
              <a:t>Во 2003 г. излезе Стилистиката на современиот македонски јазик од истата авторка.</a:t>
            </a:r>
          </a:p>
          <a:p>
            <a:r>
              <a:rPr lang="mk-MK" dirty="0"/>
              <a:t>Во 2008 г. излезе Општата граматика на македонскиот јазик од Стојка </a:t>
            </a:r>
            <a:r>
              <a:rPr lang="mk-MK" dirty="0" err="1"/>
              <a:t>Бојковска</a:t>
            </a:r>
            <a:r>
              <a:rPr lang="mk-MK" dirty="0"/>
              <a:t>, Лилјана </a:t>
            </a:r>
            <a:r>
              <a:rPr lang="mk-MK" dirty="0" err="1"/>
              <a:t>Минова-Ѓуркова</a:t>
            </a:r>
            <a:r>
              <a:rPr lang="mk-MK" dirty="0"/>
              <a:t>, Димитар Пандев и Живко Цветкоски.</a:t>
            </a:r>
          </a:p>
          <a:p>
            <a:endParaRPr lang="mk-MK" dirty="0"/>
          </a:p>
          <a:p>
            <a:endParaRPr lang="en-US" dirty="0"/>
          </a:p>
        </p:txBody>
      </p:sp>
    </p:spTree>
    <p:extLst>
      <p:ext uri="{BB962C8B-B14F-4D97-AF65-F5344CB8AC3E}">
        <p14:creationId xmlns:p14="http://schemas.microsoft.com/office/powerpoint/2010/main" val="1819418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7A34D-B90B-4D03-8F25-BA9B58E2E6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AAF1BC9-4A1E-4E48-A790-304C4A1FE244}"/>
              </a:ext>
            </a:extLst>
          </p:cNvPr>
          <p:cNvSpPr>
            <a:spLocks noGrp="1"/>
          </p:cNvSpPr>
          <p:nvPr>
            <p:ph idx="1"/>
          </p:nvPr>
        </p:nvSpPr>
        <p:spPr>
          <a:xfrm>
            <a:off x="1202956" y="876298"/>
            <a:ext cx="10018713" cy="5637044"/>
          </a:xfrm>
        </p:spPr>
        <p:txBody>
          <a:bodyPr>
            <a:normAutofit/>
          </a:bodyPr>
          <a:lstStyle/>
          <a:p>
            <a:r>
              <a:rPr lang="mk-MK" dirty="0"/>
              <a:t>Тритомниот Речник на македонскиот јазик со српско-хрватски толкувања (Тодор Димитровски, Благоја Корубин и Трајко </a:t>
            </a:r>
            <a:r>
              <a:rPr lang="mk-MK" dirty="0" err="1"/>
              <a:t>Стаматоски</a:t>
            </a:r>
            <a:r>
              <a:rPr lang="mk-MK" dirty="0"/>
              <a:t>, под редакција на Блаже Конески) излезе во 1962, 1965 и 1966г. </a:t>
            </a:r>
          </a:p>
          <a:p>
            <a:r>
              <a:rPr lang="mk-MK" dirty="0"/>
              <a:t>Толковниот речник на македонскиот јазик во 6 тома излезе во периодот од 2003 до 2014 г. (ред. Кирил Конески, Снежана Велковска, Живко Цветковски).</a:t>
            </a:r>
          </a:p>
          <a:p>
            <a:r>
              <a:rPr lang="mk-MK" dirty="0"/>
              <a:t>Во 2005 г. излезе Речникот на македонскиот јазик од </a:t>
            </a:r>
            <a:r>
              <a:rPr lang="mk-MK" dirty="0" err="1"/>
              <a:t>Зозе</a:t>
            </a:r>
            <a:r>
              <a:rPr lang="mk-MK" dirty="0"/>
              <a:t> </a:t>
            </a:r>
            <a:r>
              <a:rPr lang="mk-MK" dirty="0" err="1"/>
              <a:t>Мургоски</a:t>
            </a:r>
            <a:r>
              <a:rPr lang="mk-MK" dirty="0"/>
              <a:t>.</a:t>
            </a:r>
          </a:p>
          <a:p>
            <a:r>
              <a:rPr lang="mk-MK" dirty="0"/>
              <a:t>На </a:t>
            </a:r>
            <a:r>
              <a:rPr lang="en-US" dirty="0">
                <a:hlinkClick r:id="rId2"/>
              </a:rPr>
              <a:t>http://www.makedonski.info/</a:t>
            </a:r>
            <a:r>
              <a:rPr lang="mk-MK" dirty="0"/>
              <a:t> постои Дигитален речник на македонскиот јазик (Импресум </a:t>
            </a:r>
            <a:r>
              <a:rPr lang="en-US" b="0" i="0" dirty="0">
                <a:solidFill>
                  <a:srgbClr val="222222"/>
                </a:solidFill>
                <a:effectLst/>
                <a:latin typeface="Helvetica Neue"/>
              </a:rPr>
              <a:t>SAM97 GmbH</a:t>
            </a:r>
            <a:r>
              <a:rPr lang="mk-MK" b="0" i="0" dirty="0">
                <a:solidFill>
                  <a:srgbClr val="222222"/>
                </a:solidFill>
                <a:effectLst/>
                <a:latin typeface="Helvetica Neue"/>
              </a:rPr>
              <a:t>).</a:t>
            </a:r>
          </a:p>
          <a:p>
            <a:r>
              <a:rPr lang="mk-MK" dirty="0"/>
              <a:t>Издадени се голем број </a:t>
            </a:r>
            <a:r>
              <a:rPr lang="mk-MK" dirty="0" err="1"/>
              <a:t>еднојазични</a:t>
            </a:r>
            <a:r>
              <a:rPr lang="mk-MK" dirty="0"/>
              <a:t>, двојазични и повеќејазични речници од различен тип, лексикони, поимници, енциклопедии итн.</a:t>
            </a:r>
            <a:endParaRPr lang="en-US" dirty="0"/>
          </a:p>
        </p:txBody>
      </p:sp>
    </p:spTree>
    <p:extLst>
      <p:ext uri="{BB962C8B-B14F-4D97-AF65-F5344CB8AC3E}">
        <p14:creationId xmlns:p14="http://schemas.microsoft.com/office/powerpoint/2010/main" val="1227184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B72A6-1595-43D1-8033-FB850B2FDFEA}"/>
              </a:ext>
            </a:extLst>
          </p:cNvPr>
          <p:cNvSpPr>
            <a:spLocks noGrp="1"/>
          </p:cNvSpPr>
          <p:nvPr>
            <p:ph type="title"/>
          </p:nvPr>
        </p:nvSpPr>
        <p:spPr>
          <a:xfrm>
            <a:off x="1484311" y="685800"/>
            <a:ext cx="10018713" cy="1128933"/>
          </a:xfrm>
        </p:spPr>
        <p:txBody>
          <a:bodyPr>
            <a:normAutofit fontScale="90000"/>
          </a:bodyPr>
          <a:lstStyle/>
          <a:p>
            <a:r>
              <a:rPr lang="mk-MK" dirty="0"/>
              <a:t>ЈАЗИЧНА ПОЛИТИКА И ЈАЗИЧНО ПЛАНИРАЊЕ</a:t>
            </a:r>
            <a:endParaRPr lang="en-US" dirty="0"/>
          </a:p>
        </p:txBody>
      </p:sp>
      <p:sp>
        <p:nvSpPr>
          <p:cNvPr id="3" name="Content Placeholder 2">
            <a:extLst>
              <a:ext uri="{FF2B5EF4-FFF2-40B4-BE49-F238E27FC236}">
                <a16:creationId xmlns:a16="http://schemas.microsoft.com/office/drawing/2014/main" id="{BD83A2C9-918D-4B7C-97C0-CBDE9058DB48}"/>
              </a:ext>
            </a:extLst>
          </p:cNvPr>
          <p:cNvSpPr>
            <a:spLocks noGrp="1"/>
          </p:cNvSpPr>
          <p:nvPr>
            <p:ph idx="1"/>
          </p:nvPr>
        </p:nvSpPr>
        <p:spPr>
          <a:xfrm>
            <a:off x="1484310" y="1511300"/>
            <a:ext cx="10018713" cy="4279901"/>
          </a:xfrm>
        </p:spPr>
        <p:txBody>
          <a:bodyPr>
            <a:normAutofit fontScale="70000" lnSpcReduction="20000"/>
          </a:bodyPr>
          <a:lstStyle/>
          <a:p>
            <a:r>
              <a:rPr lang="mk-MK" dirty="0"/>
              <a:t>Особеностите на македонските говори коишто биле забележани уште во 19 век, го насочувале патот кон конечната стандардизација на македонскиот јазик, а тоа е дека тој е посебен јазик различен од српскиот и од бугарскиот.</a:t>
            </a:r>
          </a:p>
          <a:p>
            <a:r>
              <a:rPr lang="mk-MK" dirty="0"/>
              <a:t>Со неговата кодификација во 1945 г., во првите години, се чувствувало влијанието и од рускиот јазик, односно при зборообразувањето, како и кај </a:t>
            </a:r>
            <a:r>
              <a:rPr lang="mk-MK" dirty="0" err="1"/>
              <a:t>книжната</a:t>
            </a:r>
            <a:r>
              <a:rPr lang="mk-MK" dirty="0"/>
              <a:t> лексика, се користеле и руските модели, како и руски заемки. Во Вардарска Македонија влијанието на </a:t>
            </a:r>
            <a:r>
              <a:rPr lang="mk-MK" dirty="0" err="1"/>
              <a:t>српскохрватскиот</a:t>
            </a:r>
            <a:r>
              <a:rPr lang="mk-MK" dirty="0"/>
              <a:t> јазик било евидентно зашто бил официјален јазик меѓу двете светски војни, а со оглед на тоа што за време на Втората светска војна на територијата на Вардарска Македонија официјален јазик бил бугарскиот, се чувствувале и влијанија од бугарскиот јазик, особено што и машините за пишување биле бугарски (или на </a:t>
            </a:r>
            <a:r>
              <a:rPr lang="mk-MK" dirty="0" err="1"/>
              <a:t>српскохрватски</a:t>
            </a:r>
            <a:r>
              <a:rPr lang="mk-MK" dirty="0"/>
              <a:t>), т. е. не постоеле машини за пишување со македонска азбука. Но, веќе по 1948 г., полека тие влијанија и модели се напуштале, со оглед на тогашниот државен политички курс.</a:t>
            </a:r>
          </a:p>
          <a:p>
            <a:r>
              <a:rPr lang="mk-MK" dirty="0"/>
              <a:t>Главната јазична политика била стандардниот македонски јазик да се развива како самостоен јазик кој лексичкиот фонд ќе го црпи од дијалектите, да се создаваат и нови зборови, а да се преземаат туѓи само доколку е неопходно. Факт е дека во целиот период додека македонската држава била во рамките на југословенската федерација, најголемо влијание трпел од </a:t>
            </a:r>
            <a:r>
              <a:rPr lang="mk-MK" dirty="0" err="1"/>
              <a:t>српскохрватскиот</a:t>
            </a:r>
            <a:r>
              <a:rPr lang="mk-MK" dirty="0"/>
              <a:t> јазик, а тој се јавувал и како јазик посредник од други јазици. </a:t>
            </a:r>
          </a:p>
          <a:p>
            <a:endParaRPr lang="mk-MK" dirty="0"/>
          </a:p>
          <a:p>
            <a:endParaRPr lang="en-US" dirty="0"/>
          </a:p>
        </p:txBody>
      </p:sp>
    </p:spTree>
    <p:extLst>
      <p:ext uri="{BB962C8B-B14F-4D97-AF65-F5344CB8AC3E}">
        <p14:creationId xmlns:p14="http://schemas.microsoft.com/office/powerpoint/2010/main" val="2682407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17453-AA54-4689-B683-B713C6E56C7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AD7EE7-1AB0-4294-9C0D-828E1426D011}"/>
              </a:ext>
            </a:extLst>
          </p:cNvPr>
          <p:cNvSpPr>
            <a:spLocks noGrp="1"/>
          </p:cNvSpPr>
          <p:nvPr>
            <p:ph idx="1"/>
          </p:nvPr>
        </p:nvSpPr>
        <p:spPr>
          <a:xfrm>
            <a:off x="1484310" y="685801"/>
            <a:ext cx="10018713" cy="5105400"/>
          </a:xfrm>
        </p:spPr>
        <p:txBody>
          <a:bodyPr/>
          <a:lstStyle/>
          <a:p>
            <a:r>
              <a:rPr lang="mk-MK" sz="1800" dirty="0">
                <a:effectLst/>
                <a:latin typeface="Times New Roman" panose="02020603050405020304" pitchFamily="18" charset="0"/>
                <a:ea typeface="Calibri" panose="020F0502020204030204" pitchFamily="34" charset="0"/>
                <a:cs typeface="Times New Roman" panose="02020603050405020304" pitchFamily="18" charset="0"/>
              </a:rPr>
              <a:t>Бл</a:t>
            </a:r>
            <a:r>
              <a:rPr lang="mk-MK" sz="1800" dirty="0">
                <a:latin typeface="Times New Roman" panose="02020603050405020304" pitchFamily="18" charset="0"/>
                <a:ea typeface="Calibri" panose="020F0502020204030204" pitchFamily="34" charset="0"/>
                <a:cs typeface="Times New Roman" panose="02020603050405020304" pitchFamily="18" charset="0"/>
              </a:rPr>
              <a:t>аже</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Конески дал насоки во врска со збогатувањето на лексичкиот фонд и тоа: </a:t>
            </a:r>
          </a:p>
          <a:p>
            <a:r>
              <a:rPr lang="mk-MK" sz="1800" dirty="0">
                <a:effectLst/>
                <a:latin typeface="Times New Roman" panose="02020603050405020304" pitchFamily="18" charset="0"/>
                <a:ea typeface="Calibri" panose="020F0502020204030204" pitchFamily="34" charset="0"/>
                <a:cs typeface="Times New Roman" panose="02020603050405020304" pitchFamily="18" charset="0"/>
              </a:rPr>
              <a:t>1. црковнословенизмите и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русизмите</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да се заменуваат со зборови од народниот јазик, </a:t>
            </a:r>
          </a:p>
          <a:p>
            <a:r>
              <a:rPr lang="mk-MK" sz="1800" dirty="0">
                <a:effectLst/>
                <a:latin typeface="Times New Roman" panose="02020603050405020304" pitchFamily="18" charset="0"/>
                <a:ea typeface="Calibri" panose="020F0502020204030204" pitchFamily="34" charset="0"/>
                <a:cs typeface="Times New Roman" panose="02020603050405020304" pitchFamily="18" charset="0"/>
              </a:rPr>
              <a:t>2. да се поттикнува можноста за развој на нови значења кај зборовите од народниот јазик, </a:t>
            </a:r>
          </a:p>
          <a:p>
            <a:r>
              <a:rPr lang="mk-MK" sz="1800" dirty="0">
                <a:effectLst/>
                <a:latin typeface="Times New Roman" panose="02020603050405020304" pitchFamily="18" charset="0"/>
                <a:ea typeface="Calibri" panose="020F0502020204030204" pitchFamily="34" charset="0"/>
                <a:cs typeface="Times New Roman" panose="02020603050405020304" pitchFamily="18" charset="0"/>
              </a:rPr>
              <a:t>3. да се има предвид дека некои наставки се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архаизирале</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и се заменуваат со нови, </a:t>
            </a:r>
          </a:p>
          <a:p>
            <a:r>
              <a:rPr lang="mk-MK" sz="1800" dirty="0">
                <a:effectLst/>
                <a:latin typeface="Times New Roman" panose="02020603050405020304" pitchFamily="18" charset="0"/>
                <a:ea typeface="Calibri" panose="020F0502020204030204" pitchFamily="34" charset="0"/>
                <a:cs typeface="Times New Roman" panose="02020603050405020304" pitchFamily="18" charset="0"/>
              </a:rPr>
              <a:t>4. да се практикува калкирање, и </a:t>
            </a:r>
          </a:p>
          <a:p>
            <a:r>
              <a:rPr lang="mk-MK" sz="1800" dirty="0">
                <a:effectLst/>
                <a:latin typeface="Times New Roman" panose="02020603050405020304" pitchFamily="18" charset="0"/>
                <a:ea typeface="Calibri" panose="020F0502020204030204" pitchFamily="34" charset="0"/>
                <a:cs typeface="Times New Roman" panose="02020603050405020304" pitchFamily="18" charset="0"/>
              </a:rPr>
              <a:t>5. да не се заборави непосредниот контакт со српскиот и со бугарскиот јазик, со кои македонскиот јазик има заеднички карактеристики и преку кои се примаат заемки од рускиот јазик. </a:t>
            </a:r>
          </a:p>
          <a:p>
            <a:r>
              <a:rPr lang="mk-MK" sz="1800" dirty="0">
                <a:effectLst/>
                <a:latin typeface="Times New Roman" panose="02020603050405020304" pitchFamily="18" charset="0"/>
                <a:ea typeface="Calibri" panose="020F0502020204030204" pitchFamily="34" charset="0"/>
                <a:cs typeface="Times New Roman" panose="02020603050405020304" pitchFamily="18" charset="0"/>
              </a:rPr>
              <a:t>За турцизмите се искажува дека не се погодни за употреба во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строгоофицијалните</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функционални стилови, а </a:t>
            </a:r>
            <a:r>
              <a:rPr lang="mk-MK" sz="1800" dirty="0" err="1">
                <a:effectLst/>
                <a:latin typeface="Times New Roman" panose="02020603050405020304" pitchFamily="18" charset="0"/>
                <a:ea typeface="Calibri" panose="020F0502020204030204" pitchFamily="34" charset="0"/>
                <a:cs typeface="Times New Roman" panose="02020603050405020304" pitchFamily="18" charset="0"/>
              </a:rPr>
              <a:t>интернационализмите</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се „придобивка на меѓународното духовно општење“.</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758506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666</TotalTime>
  <Words>2130</Words>
  <Application>Microsoft Office PowerPoint</Application>
  <PresentationFormat>Widescreen</PresentationFormat>
  <Paragraphs>57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Corbel</vt:lpstr>
      <vt:lpstr>Helvetica Neue</vt:lpstr>
      <vt:lpstr>Times New Roman</vt:lpstr>
      <vt:lpstr>Parallax</vt:lpstr>
      <vt:lpstr>ЈАЗИЧНАТА ПОЛИТИКА ЗА МАКЕДОНСКИОТ ЈАЗИК ОД НЕГОВАТА СТАНДАРДИЗАЦИЈА ДО ДЕНЕС (по повод 75 години стандарден македонски јазик)</vt:lpstr>
      <vt:lpstr>ПОЧЕТОЦИ НА СТАНДАРДИЗАЦИЈАТА</vt:lpstr>
      <vt:lpstr>PowerPoint Presentation</vt:lpstr>
      <vt:lpstr>Стандардизација на македонскиот јазик</vt:lpstr>
      <vt:lpstr>PowerPoint Presentation</vt:lpstr>
      <vt:lpstr>PowerPoint Presentation</vt:lpstr>
      <vt:lpstr>PowerPoint Presentation</vt:lpstr>
      <vt:lpstr>ЈАЗИЧНА ПОЛИТИКА И ЈАЗИЧНО ПЛАНИРАЊЕ</vt:lpstr>
      <vt:lpstr>PowerPoint Presentation</vt:lpstr>
      <vt:lpstr>PowerPoint Presentation</vt:lpstr>
      <vt:lpstr>PowerPoint Presentation</vt:lpstr>
      <vt:lpstr>ДИСКУСИИ</vt:lpstr>
      <vt:lpstr>ЗАКЛУЧОК</vt:lpstr>
      <vt:lpstr>БЛАГОДАРАМ НА ВНИМАНИЕТО!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ЈАЗИЧНАТА ПОЛИТИКА ЗА МАКЕДОНСКИОТ ЈАЗИК ОД НЕГОВАТА СТАНДАРДИЗАЦИЈА ДО ДЕНЕС (по повод 75 години стандарден македонски јазик)</dc:title>
  <dc:creator>Simona Gruevska Madjoska</dc:creator>
  <cp:lastModifiedBy>Simona Gruevska Madjoska</cp:lastModifiedBy>
  <cp:revision>1</cp:revision>
  <dcterms:created xsi:type="dcterms:W3CDTF">2020-08-13T16:19:51Z</dcterms:created>
  <dcterms:modified xsi:type="dcterms:W3CDTF">2020-08-14T13:09:24Z</dcterms:modified>
</cp:coreProperties>
</file>