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9" r:id="rId8"/>
    <p:sldId id="270"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9CCFBCB-BD86-46EC-B5C4-A489B6FA4DF2}" type="datetimeFigureOut">
              <a:rPr lang="en-US" smtClean="0"/>
              <a:t>8/10/2020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C9465E7-B1BE-4C6A-840B-8133660165B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CCFBCB-BD86-46EC-B5C4-A489B6FA4DF2}"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CCFBCB-BD86-46EC-B5C4-A489B6FA4DF2}"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CCFBCB-BD86-46EC-B5C4-A489B6FA4DF2}" type="datetimeFigureOut">
              <a:rPr lang="en-US" smtClean="0"/>
              <a:t>8/10/2020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C9465E7-B1BE-4C6A-840B-8133660165B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9CCFBCB-BD86-46EC-B5C4-A489B6FA4DF2}" type="datetimeFigureOut">
              <a:rPr lang="en-US" smtClean="0"/>
              <a:t>8/10/2020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C9465E7-B1BE-4C6A-840B-8133660165B3}"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9CCFBCB-BD86-46EC-B5C4-A489B6FA4DF2}" type="datetimeFigureOut">
              <a:rPr lang="en-US" smtClean="0"/>
              <a:t>8/10/2020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9CCFBCB-BD86-46EC-B5C4-A489B6FA4DF2}" type="datetimeFigureOut">
              <a:rPr lang="en-US" smtClean="0"/>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C9465E7-B1BE-4C6A-840B-8133660165B3}"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9CCFBCB-BD86-46EC-B5C4-A489B6FA4DF2}" type="datetimeFigureOut">
              <a:rPr lang="en-US" smtClean="0"/>
              <a:t>8/10/2020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CCFBCB-BD86-46EC-B5C4-A489B6FA4DF2}" type="datetimeFigureOut">
              <a:rPr lang="en-US" smtClean="0"/>
              <a:t>8/10/2020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CCFBCB-BD86-46EC-B5C4-A489B6FA4DF2}" type="datetimeFigureOut">
              <a:rPr lang="en-US" smtClean="0"/>
              <a:t>8/10/2020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465E7-B1BE-4C6A-840B-8133660165B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9CCFBCB-BD86-46EC-B5C4-A489B6FA4DF2}" type="datetimeFigureOut">
              <a:rPr lang="en-US" smtClean="0"/>
              <a:t>8/10/2020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C9465E7-B1BE-4C6A-840B-8133660165B3}"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9CCFBCB-BD86-46EC-B5C4-A489B6FA4DF2}" type="datetimeFigureOut">
              <a:rPr lang="en-US" smtClean="0"/>
              <a:t>8/10/2020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C9465E7-B1BE-4C6A-840B-8133660165B3}"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mk-MK" sz="2800" b="1" dirty="0"/>
              <a:t>Изведенките добиени преку фразеолошка мотивација во македонскиот јазик</a:t>
            </a:r>
            <a:r>
              <a:rPr lang="en-US" sz="2800" dirty="0"/>
              <a:t/>
            </a:r>
            <a:br>
              <a:rPr lang="en-US" sz="2800" dirty="0"/>
            </a:br>
            <a:endParaRPr lang="en-US" sz="2800" dirty="0"/>
          </a:p>
        </p:txBody>
      </p:sp>
      <p:sp>
        <p:nvSpPr>
          <p:cNvPr id="3" name="Subtitle 2"/>
          <p:cNvSpPr>
            <a:spLocks noGrp="1"/>
          </p:cNvSpPr>
          <p:nvPr>
            <p:ph type="subTitle" idx="1"/>
          </p:nvPr>
        </p:nvSpPr>
        <p:spPr/>
        <p:txBody>
          <a:bodyPr>
            <a:normAutofit fontScale="62500" lnSpcReduction="20000"/>
          </a:bodyPr>
          <a:lstStyle/>
          <a:p>
            <a:r>
              <a:rPr lang="mk-MK" sz="2300" dirty="0"/>
              <a:t>п</a:t>
            </a:r>
            <a:r>
              <a:rPr lang="mk-MK" sz="2300" dirty="0" smtClean="0"/>
              <a:t>роф. д-р Славица </a:t>
            </a:r>
            <a:r>
              <a:rPr lang="mk-MK" sz="2300" dirty="0" smtClean="0"/>
              <a:t>Велева</a:t>
            </a:r>
          </a:p>
          <a:p>
            <a:r>
              <a:rPr lang="mk-MK" sz="2300" dirty="0"/>
              <a:t>Филолошки факултет „Блаже Конески“</a:t>
            </a:r>
            <a:endParaRPr lang="en-US" sz="2300" dirty="0"/>
          </a:p>
          <a:p>
            <a:r>
              <a:rPr lang="mk-MK" sz="2300" dirty="0"/>
              <a:t>Универзитет „Св. Кирил и Методиј“- Скопје</a:t>
            </a:r>
            <a:endParaRPr lang="en-US" sz="2300" dirty="0"/>
          </a:p>
          <a:p>
            <a:r>
              <a:rPr lang="en-US" sz="2300" dirty="0"/>
              <a:t>slavicaveleva@gmail.com</a:t>
            </a:r>
          </a:p>
          <a:p>
            <a:endParaRPr lang="en-US" sz="2000" dirty="0"/>
          </a:p>
          <a:p>
            <a:endParaRPr lang="en-US" sz="2000" dirty="0"/>
          </a:p>
        </p:txBody>
      </p:sp>
    </p:spTree>
    <p:extLst>
      <p:ext uri="{BB962C8B-B14F-4D97-AF65-F5344CB8AC3E}">
        <p14:creationId xmlns:p14="http://schemas.microsoft.com/office/powerpoint/2010/main" val="369119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 </a:t>
            </a:r>
            <a:r>
              <a:rPr lang="mk-MK" dirty="0"/>
              <a:t>Во рамките на овие изведенки добиени преку фразеолошка мотивација изделуваме две групи:</a:t>
            </a:r>
            <a:endParaRPr lang="en-US" dirty="0"/>
          </a:p>
          <a:p>
            <a:r>
              <a:rPr lang="mk-MK" dirty="0"/>
              <a:t>	Во првата група, значењата на изведенките опфатени со ваквата мотивација произлегуваат од составните делови, но тие не се јавуваат како проста сума  на придавката и именката, како на пример</a:t>
            </a:r>
            <a:r>
              <a:rPr lang="mk-MK" i="1" dirty="0"/>
              <a:t>: убав човек </a:t>
            </a:r>
            <a:r>
              <a:rPr lang="en-US" i="1" dirty="0"/>
              <a:t>&gt; </a:t>
            </a:r>
            <a:r>
              <a:rPr lang="mk-MK" i="1" dirty="0"/>
              <a:t>убавец, беден човек </a:t>
            </a:r>
            <a:r>
              <a:rPr lang="en-US" i="1" dirty="0"/>
              <a:t>&gt;</a:t>
            </a:r>
            <a:r>
              <a:rPr lang="mk-MK" i="1" dirty="0"/>
              <a:t> бедник, мудар човек </a:t>
            </a:r>
            <a:r>
              <a:rPr lang="en-US" i="1" dirty="0"/>
              <a:t>&gt;</a:t>
            </a:r>
            <a:r>
              <a:rPr lang="mk-MK" i="1" dirty="0"/>
              <a:t> мудрец, стар човек </a:t>
            </a:r>
            <a:r>
              <a:rPr lang="en-US" i="1" dirty="0"/>
              <a:t>&gt; </a:t>
            </a:r>
            <a:r>
              <a:rPr lang="mk-MK" i="1" dirty="0"/>
              <a:t>старец</a:t>
            </a:r>
            <a:r>
              <a:rPr lang="mk-MK" dirty="0"/>
              <a:t>. Кај оваа група изведенки значењето се изведува од именската група зависна од име, каде што  основата е составен дел на зависната именска група, како на пример:  белец</a:t>
            </a:r>
            <a:r>
              <a:rPr lang="mk-MK" i="1" dirty="0"/>
              <a:t>  &lt; бел </a:t>
            </a:r>
            <a:r>
              <a:rPr lang="mk-MK" dirty="0"/>
              <a:t>= 'човек бела кожа' или 'човек од белата раса', a не 'човек со бела боја' или 'бел човек'; </a:t>
            </a:r>
            <a:r>
              <a:rPr lang="mk-MK" i="1" dirty="0"/>
              <a:t>провинцијалец - </a:t>
            </a:r>
            <a:r>
              <a:rPr lang="mk-MK" dirty="0"/>
              <a:t>'човек од провинција', </a:t>
            </a:r>
            <a:r>
              <a:rPr lang="mk-MK" i="1" dirty="0"/>
              <a:t>илинденец </a:t>
            </a:r>
            <a:r>
              <a:rPr lang="mk-MK" dirty="0"/>
              <a:t>- 'учесник во илинденското востание', </a:t>
            </a:r>
            <a:r>
              <a:rPr lang="mk-MK" i="1" dirty="0"/>
              <a:t>партиец </a:t>
            </a:r>
            <a:r>
              <a:rPr lang="mk-MK" dirty="0"/>
              <a:t>- 'приврзаник/член на партија', </a:t>
            </a:r>
            <a:r>
              <a:rPr lang="mk-MK" i="1" dirty="0"/>
              <a:t>парламентарец - </a:t>
            </a:r>
            <a:r>
              <a:rPr lang="mk-MK" dirty="0"/>
              <a:t>'член на парламент', </a:t>
            </a:r>
            <a:r>
              <a:rPr lang="mk-MK" i="1" dirty="0"/>
              <a:t>академик – </a:t>
            </a:r>
            <a:r>
              <a:rPr lang="mk-MK" dirty="0"/>
              <a:t>'член на академија', </a:t>
            </a:r>
            <a:r>
              <a:rPr lang="mk-MK" i="1" dirty="0"/>
              <a:t>гимназијалец </a:t>
            </a:r>
            <a:r>
              <a:rPr lang="mk-MK" dirty="0"/>
              <a:t>-'ученик во гимназија', </a:t>
            </a:r>
            <a:r>
              <a:rPr lang="mk-MK" i="1" dirty="0"/>
              <a:t>балканец - </a:t>
            </a:r>
            <a:r>
              <a:rPr lang="mk-MK" dirty="0"/>
              <a:t>'жител на Балканот' / 'човек со карактеристики на жители на Балканот', </a:t>
            </a:r>
            <a:r>
              <a:rPr lang="mk-MK" i="1" dirty="0"/>
              <a:t>олимпиец </a:t>
            </a:r>
            <a:r>
              <a:rPr lang="mk-MK" dirty="0"/>
              <a:t>- 'учесник на Олимпијада', </a:t>
            </a:r>
            <a:r>
              <a:rPr lang="mk-MK" i="1" dirty="0"/>
              <a:t>алкаедец</a:t>
            </a:r>
            <a:r>
              <a:rPr lang="mk-MK" dirty="0"/>
              <a:t> - 'припадник на организацијата Ал Каеда', </a:t>
            </a:r>
            <a:r>
              <a:rPr lang="mk-MK" i="1" dirty="0"/>
              <a:t>кромидарник  - </a:t>
            </a:r>
            <a:r>
              <a:rPr lang="mk-MK" dirty="0"/>
              <a:t>'јадење од/со кромид'. </a:t>
            </a:r>
            <a:endParaRPr lang="en-US" dirty="0"/>
          </a:p>
        </p:txBody>
      </p:sp>
    </p:spTree>
    <p:extLst>
      <p:ext uri="{BB962C8B-B14F-4D97-AF65-F5344CB8AC3E}">
        <p14:creationId xmlns:p14="http://schemas.microsoft.com/office/powerpoint/2010/main" val="1254636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mk-MK" dirty="0"/>
              <a:t>. Со изразена семантичка маркираност се изделуваат изведенките од типот: </a:t>
            </a:r>
            <a:r>
              <a:rPr lang="mk-MK" i="1" dirty="0"/>
              <a:t>забло – </a:t>
            </a:r>
            <a:r>
              <a:rPr lang="mk-MK" dirty="0"/>
              <a:t>'човек со големи/изразени заби', </a:t>
            </a:r>
            <a:r>
              <a:rPr lang="mk-MK" i="1" dirty="0"/>
              <a:t>мешло – </a:t>
            </a:r>
            <a:r>
              <a:rPr lang="mk-MK" dirty="0"/>
              <a:t>'човек со голем мев', </a:t>
            </a:r>
            <a:r>
              <a:rPr lang="mk-MK" i="1" dirty="0"/>
              <a:t>носло</a:t>
            </a:r>
            <a:r>
              <a:rPr lang="mk-MK" dirty="0"/>
              <a:t> – 'човек со изразен нос', </a:t>
            </a:r>
            <a:r>
              <a:rPr lang="mk-MK" i="1" dirty="0"/>
              <a:t>вошло</a:t>
            </a:r>
            <a:r>
              <a:rPr lang="mk-MK" dirty="0"/>
              <a:t> – 'човек со вошки'. Во рамките на оваа група изведенки ги изделуваме и именките добиени со сложување, т.е. образувани преку композициско-суфиксен начин на образување. Поголемиот број од нив се детерминативни сложени, мотивирани од именка (И) како конститутивна основа, доопределена со придавка (П) во функција на атрубут. Според мотивациската врска со двете основи, станува збор за атрибутивна и супстанцијална семантичка структура. Синтаксичкиот однос е претставен преку следната ономазолошко семантичка структура (ОСС):  </a:t>
            </a:r>
            <a:endParaRPr lang="en-US" dirty="0"/>
          </a:p>
          <a:p>
            <a:r>
              <a:rPr lang="mk-MK" b="1" dirty="0"/>
              <a:t>ОСС = П + И</a:t>
            </a:r>
            <a:endParaRPr lang="en-US" dirty="0"/>
          </a:p>
          <a:p>
            <a:r>
              <a:rPr lang="mk-MK" dirty="0"/>
              <a:t>Најголемиот број сложени атрибутивни именки се добиваат преку зборообразувачкиот тип (ЗТ):</a:t>
            </a:r>
            <a:endParaRPr lang="en-US" dirty="0"/>
          </a:p>
          <a:p>
            <a:r>
              <a:rPr lang="mk-MK" b="1" dirty="0"/>
              <a:t>ЗТ = П + инфикс + И + суфикс</a:t>
            </a:r>
            <a:endParaRPr lang="en-US" dirty="0"/>
          </a:p>
          <a:p>
            <a:r>
              <a:rPr lang="mk-MK" dirty="0"/>
              <a:t> Како пример за ваквите изведенки добиени преку фразеолошка мотивација</a:t>
            </a:r>
            <a:r>
              <a:rPr lang="mk-MK" i="1" dirty="0"/>
              <a:t> </a:t>
            </a:r>
            <a:r>
              <a:rPr lang="mk-MK" dirty="0"/>
              <a:t>од првата група, може да се споменат сложенките: </a:t>
            </a:r>
            <a:r>
              <a:rPr lang="mk-MK" i="1" dirty="0"/>
              <a:t>другоселец – </a:t>
            </a:r>
            <a:r>
              <a:rPr lang="mk-MK" dirty="0"/>
              <a:t>'човек од друго село'</a:t>
            </a:r>
            <a:r>
              <a:rPr lang="mk-MK" i="1" dirty="0"/>
              <a:t>, туѓоземец -  </a:t>
            </a:r>
            <a:r>
              <a:rPr lang="mk-MK" dirty="0"/>
              <a:t>'човек од туѓа земја', </a:t>
            </a:r>
            <a:r>
              <a:rPr lang="mk-MK" i="1" dirty="0"/>
              <a:t>друговерец – </a:t>
            </a:r>
            <a:r>
              <a:rPr lang="mk-MK" dirty="0"/>
              <a:t>'човек со друга вера', </a:t>
            </a:r>
            <a:r>
              <a:rPr lang="mk-MK" i="1" dirty="0"/>
              <a:t>белобрадец – </a:t>
            </a:r>
            <a:r>
              <a:rPr lang="mk-MK" dirty="0"/>
              <a:t>'човек со бела брада', </a:t>
            </a:r>
            <a:r>
              <a:rPr lang="mk-MK" i="1" dirty="0"/>
              <a:t>мекотелец – </a:t>
            </a:r>
            <a:r>
              <a:rPr lang="mk-MK" dirty="0"/>
              <a:t>'животно со меко тело', </a:t>
            </a:r>
            <a:r>
              <a:rPr lang="mk-MK" i="1" dirty="0"/>
              <a:t>долгоклунец – </a:t>
            </a:r>
            <a:r>
              <a:rPr lang="mk-MK" dirty="0"/>
              <a:t>'птица со долг клун', </a:t>
            </a:r>
            <a:r>
              <a:rPr lang="mk-MK" i="1" dirty="0"/>
              <a:t>црвеноперка  - </a:t>
            </a:r>
            <a:r>
              <a:rPr lang="mk-MK" dirty="0"/>
              <a:t>'вид риба со црвени перки', </a:t>
            </a:r>
            <a:r>
              <a:rPr lang="mk-MK" i="1" dirty="0"/>
              <a:t>благосемка – </a:t>
            </a:r>
            <a:r>
              <a:rPr lang="mk-MK" dirty="0"/>
              <a:t>'плод/кајсија со блага семка', </a:t>
            </a:r>
            <a:r>
              <a:rPr lang="mk-MK" i="1" dirty="0"/>
              <a:t>дебелокорка – </a:t>
            </a:r>
            <a:r>
              <a:rPr lang="mk-MK" dirty="0"/>
              <a:t>'плод/тиква со дебела кора'.</a:t>
            </a:r>
            <a:r>
              <a:rPr lang="mk-MK" i="1" dirty="0"/>
              <a:t> </a:t>
            </a:r>
            <a:endParaRPr lang="en-US" dirty="0"/>
          </a:p>
          <a:p>
            <a:endParaRPr lang="en-US" dirty="0"/>
          </a:p>
        </p:txBody>
      </p:sp>
    </p:spTree>
    <p:extLst>
      <p:ext uri="{BB962C8B-B14F-4D97-AF65-F5344CB8AC3E}">
        <p14:creationId xmlns:p14="http://schemas.microsoft.com/office/powerpoint/2010/main" val="4120776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mk-MK" dirty="0"/>
              <a:t>Како втора група изведенки  добиени преку фразеолошката мотивација се изделуваат изведенките добиени од фразеолошките изрази. Фразеолошките изрази се неслободни зборовни состави кои не се создаваат во говорниот процес, туку се репродуцираат во готова форма која е зацврстена со долга употреба. Составните компоненти на фразеолошките изрази покажуваат поголем или помал степен на десемантизација, така што значењето на фразеолошкиот израз не соодветствува со значењата на одделните компонентишто го сочинуваат. Значењето на фразеолошките изрази е обусловено од културолошкиот концепт на соодветните говорители. Оттаму и значењето на изведенките добиени преку овој вид на мотивација е мошне комплексно. За илустрација ќе наведеме неколку примери на вакви изведенки:  </a:t>
            </a:r>
            <a:r>
              <a:rPr lang="mk-MK" i="1" dirty="0"/>
              <a:t>дигноглавец </a:t>
            </a:r>
            <a:r>
              <a:rPr lang="mk-MK" dirty="0"/>
              <a:t>– 'човек со дигната глава'</a:t>
            </a:r>
            <a:r>
              <a:rPr lang="mk-MK" i="1" dirty="0"/>
              <a:t>, </a:t>
            </a:r>
            <a:r>
              <a:rPr lang="mk-MK" dirty="0"/>
              <a:t>'голем (важен) човек'' (Оди со дигната глава); </a:t>
            </a:r>
            <a:r>
              <a:rPr lang="mk-MK" i="1" dirty="0"/>
              <a:t>тврдоглавец – </a:t>
            </a:r>
            <a:r>
              <a:rPr lang="mk-MK" dirty="0"/>
              <a:t>'човек со тврда глава', 'човек кој тешко прифаќа/сфаќа ставови од други луѓе'; </a:t>
            </a:r>
            <a:r>
              <a:rPr lang="mk-MK" i="1" dirty="0"/>
              <a:t>големец – </a:t>
            </a:r>
            <a:r>
              <a:rPr lang="mk-MK" dirty="0"/>
              <a:t>'голем (важен) човек'; </a:t>
            </a:r>
            <a:r>
              <a:rPr lang="mk-MK" i="1" dirty="0"/>
              <a:t>бессовесник – </a:t>
            </a:r>
            <a:r>
              <a:rPr lang="mk-MK" dirty="0"/>
              <a:t>'човек без грижа на совеста'; </a:t>
            </a:r>
            <a:r>
              <a:rPr lang="mk-MK" i="1" dirty="0"/>
              <a:t>безумник </a:t>
            </a:r>
            <a:r>
              <a:rPr lang="mk-MK" dirty="0"/>
              <a:t>– 'човек без ум', 'човек што не размислува рационално'; </a:t>
            </a:r>
            <a:r>
              <a:rPr lang="mk-MK" i="1" dirty="0"/>
              <a:t>безобразник – </a:t>
            </a:r>
            <a:r>
              <a:rPr lang="mk-MK" dirty="0"/>
              <a:t>'човек без образ', 'човек без чест'; </a:t>
            </a:r>
            <a:r>
              <a:rPr lang="mk-MK" i="1" dirty="0"/>
              <a:t>бездушник – </a:t>
            </a:r>
            <a:r>
              <a:rPr lang="mk-MK" dirty="0"/>
              <a:t>'човек без душа', 'без чувства', </a:t>
            </a:r>
            <a:r>
              <a:rPr lang="mk-MK" i="1" dirty="0"/>
              <a:t>душовадник – </a:t>
            </a:r>
            <a:r>
              <a:rPr lang="mk-MK" dirty="0"/>
              <a:t>'човек што ја вади душата на други луѓе', 'човек што ги жести/нервира другите'; </a:t>
            </a:r>
            <a:r>
              <a:rPr lang="mk-MK" i="1" dirty="0"/>
              <a:t>дерикожа –</a:t>
            </a:r>
            <a:r>
              <a:rPr lang="mk-MK" dirty="0"/>
              <a:t> 'човек што ја дере кожата на другите', (Му ја одра кожата – прескапо му наплати); </a:t>
            </a:r>
            <a:r>
              <a:rPr lang="mk-MK" i="1" dirty="0"/>
              <a:t>дебелокожец – </a:t>
            </a:r>
            <a:r>
              <a:rPr lang="mk-MK" dirty="0"/>
              <a:t>'човек со дебела кожа' – 'бесчувствителен човек'; </a:t>
            </a:r>
            <a:r>
              <a:rPr lang="mk-MK" i="1" dirty="0"/>
              <a:t>денгубец – </a:t>
            </a:r>
            <a:r>
              <a:rPr lang="mk-MK" dirty="0"/>
              <a:t>'човек што го губи денот', 'човек што непродуктивно го поминува времето'. </a:t>
            </a:r>
            <a:endParaRPr lang="en-US" dirty="0"/>
          </a:p>
        </p:txBody>
      </p:sp>
    </p:spTree>
    <p:extLst>
      <p:ext uri="{BB962C8B-B14F-4D97-AF65-F5344CB8AC3E}">
        <p14:creationId xmlns:p14="http://schemas.microsoft.com/office/powerpoint/2010/main" val="218606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mk-MK" dirty="0"/>
              <a:t>Како примери од овој тип изведенки ги изделуваме и сложенките што се добиени од две императивни глаголски форми, кои се карактеризираат со формална некатегоријалност и во однос на именските образувања не се сметаат за вистински сложенки, пред сè, поради неможноста формално да ги изразат граматичките значења. Нивната некомпатибилност се потврдува и со нивната повеќезначност во однос на нивната функционалност како именки, придавки, прилози. Од тој аспект, овие форми се архаизирани и кај нив се забележува процесот на целосно блокирање во однос на нивната употреба: </a:t>
            </a:r>
            <a:r>
              <a:rPr lang="mk-MK" i="1" dirty="0"/>
              <a:t>молчитолчи, паднистани, лапниголтни, фатипушти.</a:t>
            </a:r>
            <a:endParaRPr lang="en-US" dirty="0"/>
          </a:p>
          <a:p>
            <a:r>
              <a:rPr lang="mk-MK" dirty="0"/>
              <a:t>Во рамките на овие изведувања ќе наведме и неколку примери на придавки изведени преку фразеолошка мотивација: </a:t>
            </a:r>
            <a:r>
              <a:rPr lang="mk-MK" i="1" dirty="0"/>
              <a:t>медноуст,</a:t>
            </a:r>
            <a:r>
              <a:rPr lang="mk-MK" dirty="0"/>
              <a:t> – 'човек со медена уста', 'слаткоречив човек', </a:t>
            </a:r>
            <a:r>
              <a:rPr lang="mk-MK" i="1" dirty="0"/>
              <a:t>дволичен </a:t>
            </a:r>
            <a:r>
              <a:rPr lang="mk-MK" dirty="0"/>
              <a:t>– 'човек со две лица', 'неискрен човек', </a:t>
            </a:r>
            <a:r>
              <a:rPr lang="mk-MK" i="1" dirty="0"/>
              <a:t>добродушен</a:t>
            </a:r>
            <a:r>
              <a:rPr lang="mk-MK" dirty="0"/>
              <a:t> – 'човек со добра душа', 'добар човек'.    </a:t>
            </a:r>
            <a:endParaRPr lang="en-US" dirty="0"/>
          </a:p>
          <a:p>
            <a:r>
              <a:rPr lang="mk-MK" dirty="0"/>
              <a:t>Ваквиот вид на мотивација се среќава и кај изведувањето на глаголите, како на пример: </a:t>
            </a:r>
            <a:r>
              <a:rPr lang="mk-MK" i="1" dirty="0"/>
              <a:t>се двоуми</a:t>
            </a:r>
            <a:r>
              <a:rPr lang="mk-MK" dirty="0"/>
              <a:t> – 'на два ума е', 'се колеба';  </a:t>
            </a:r>
            <a:r>
              <a:rPr lang="mk-MK" i="1" dirty="0"/>
              <a:t>изусти </a:t>
            </a:r>
            <a:r>
              <a:rPr lang="mk-MK" dirty="0"/>
              <a:t>– 'зборот му излезе од уста', 'прозборе'; </a:t>
            </a:r>
            <a:r>
              <a:rPr lang="mk-MK" i="1" dirty="0"/>
              <a:t>се одоми – </a:t>
            </a:r>
            <a:r>
              <a:rPr lang="mk-MK" dirty="0"/>
              <a:t>'си создаде дом', најчесто 'се омажи или ожени'; </a:t>
            </a:r>
            <a:r>
              <a:rPr lang="mk-MK" i="1" dirty="0"/>
              <a:t>се опамети </a:t>
            </a:r>
            <a:r>
              <a:rPr lang="mk-MK" dirty="0"/>
              <a:t>– (Му дојде паметот); </a:t>
            </a:r>
            <a:r>
              <a:rPr lang="mk-MK" i="1" dirty="0"/>
              <a:t>се скамени – </a:t>
            </a:r>
            <a:r>
              <a:rPr lang="mk-MK" dirty="0"/>
              <a:t>(Камен се стори); </a:t>
            </a:r>
            <a:r>
              <a:rPr lang="mk-MK" i="1" dirty="0"/>
              <a:t>избезуми, распамети – </a:t>
            </a:r>
            <a:r>
              <a:rPr lang="mk-MK" dirty="0"/>
              <a:t>(Го изгуби умот/паметот); </a:t>
            </a:r>
            <a:r>
              <a:rPr lang="mk-MK" i="1" dirty="0"/>
              <a:t>обелодени  </a:t>
            </a:r>
            <a:r>
              <a:rPr lang="mk-MK" dirty="0"/>
              <a:t>и сл.</a:t>
            </a:r>
            <a:endParaRPr lang="en-US" dirty="0"/>
          </a:p>
          <a:p>
            <a:endParaRPr lang="en-US" dirty="0"/>
          </a:p>
        </p:txBody>
      </p:sp>
    </p:spTree>
    <p:extLst>
      <p:ext uri="{BB962C8B-B14F-4D97-AF65-F5344CB8AC3E}">
        <p14:creationId xmlns:p14="http://schemas.microsoft.com/office/powerpoint/2010/main" val="3208459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mk-MK" dirty="0"/>
              <a:t>Изведенките добиени преку фразеолошка мотивација се дефинираат и како изведенки со асоцијативна, метафоричка мотивација, кај кои ни еден од компонентите на значењето на зборот А (мотивирачката основа) не влегува во значењето на зборот Б (мотивираниот, изведениот збор). Во овој случај се среќава само минимална мотивација, а присутна е само формалната врска. Според тоа, во претставувањето на овие изведенки не се поаѓа само од простото зборообразувачко значење, туку секогаш мора да се поткрепува со внатрешната семантика на мотивирачката основа, што претставува ''ген'' – носител на наследството. Врз основа на обработениот материјал и врз основа на нашите согледби може да се констатира дека зборообразувањето претставува мошне динамичен процес преку кој се збогатува зборовниот фонд на македонскиот јазик.</a:t>
            </a:r>
            <a:endParaRPr lang="en-US" dirty="0"/>
          </a:p>
          <a:p>
            <a:endParaRPr lang="en-US" dirty="0"/>
          </a:p>
        </p:txBody>
      </p:sp>
    </p:spTree>
    <p:extLst>
      <p:ext uri="{BB962C8B-B14F-4D97-AF65-F5344CB8AC3E}">
        <p14:creationId xmlns:p14="http://schemas.microsoft.com/office/powerpoint/2010/main" val="1867578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a:t>
            </a:r>
            <a:r>
              <a:rPr lang="mk-MK" dirty="0"/>
              <a:t>Зборообразувањето се покажува како најпродуктивен и најслободен процес преку кој се кристализираат најфункционалните зборообразувачки модели. Зборообразувањето пројавува особена динамичност во рамките на разговорниот стил, а посебно во жаргонската лексика, каде што се врши определено екпериментирање во однос на потенцијалната моќ на јазичниот систем. </a:t>
            </a:r>
            <a:endParaRPr lang="en-US" dirty="0"/>
          </a:p>
          <a:p>
            <a:endParaRPr lang="en-US" dirty="0"/>
          </a:p>
        </p:txBody>
      </p:sp>
    </p:spTree>
    <p:extLst>
      <p:ext uri="{BB962C8B-B14F-4D97-AF65-F5344CB8AC3E}">
        <p14:creationId xmlns:p14="http://schemas.microsoft.com/office/powerpoint/2010/main" val="3999802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mk-MK" dirty="0"/>
              <a:t>Зборовниот фонд на секој јазик е подложен на постојани промени предизвикани од комуникативните потреби на човекот. Истовремено, зборовите се резултат на социјално обусловени фактори, па наспроти архаизацијата на едни зборови, се јавува потреба од нови со кои треба да се означат појавите, предметите, состојбите што ги носи новото време</a:t>
            </a:r>
            <a:r>
              <a:rPr lang="mk-MK" dirty="0" smtClean="0"/>
              <a:t>. </a:t>
            </a:r>
            <a:r>
              <a:rPr lang="mk-MK" dirty="0"/>
              <a:t>Обновувањето и збогатувањето на лексичкиот фонд во македонскиот јазик сe врши главно на два начини: </a:t>
            </a:r>
            <a:endParaRPr lang="en-US" dirty="0"/>
          </a:p>
          <a:p>
            <a:r>
              <a:rPr lang="mk-MK" dirty="0"/>
              <a:t>	а) преку примање туѓи зборови и нивно адаптирање во македонскиот лексички систем</a:t>
            </a:r>
            <a:endParaRPr lang="en-US" dirty="0"/>
          </a:p>
          <a:p>
            <a:r>
              <a:rPr lang="mk-MK" dirty="0"/>
              <a:t>	б) преку образување нови зборови со помош на постојните зборообразувачки модели.</a:t>
            </a:r>
            <a:endParaRPr lang="en-US" dirty="0"/>
          </a:p>
          <a:p>
            <a:pPr marL="0" indent="0">
              <a:buNone/>
            </a:pPr>
            <a:r>
              <a:rPr lang="mk-MK" dirty="0"/>
              <a:t>	</a:t>
            </a:r>
            <a:endParaRPr lang="en-US" dirty="0"/>
          </a:p>
          <a:p>
            <a:endParaRPr lang="en-US" dirty="0"/>
          </a:p>
        </p:txBody>
      </p:sp>
    </p:spTree>
    <p:extLst>
      <p:ext uri="{BB962C8B-B14F-4D97-AF65-F5344CB8AC3E}">
        <p14:creationId xmlns:p14="http://schemas.microsoft.com/office/powerpoint/2010/main" val="2986616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mk-MK" dirty="0"/>
              <a:t>А) Навлегувањето на зборови од други јазици во македонскиот јазичен систем е пред сè  обусловено од непостоењето на соодветна лексема за предмет или поим кој се појавува како резултат на културолошкиот контакт со други народи и јазици. Зборовите од другите јазици, т.н. заемки во македонскиот јазик, според својата функционалност може да се поделат на:</a:t>
            </a:r>
            <a:endParaRPr lang="en-US" dirty="0"/>
          </a:p>
          <a:p>
            <a:pPr lvl="0"/>
            <a:r>
              <a:rPr lang="mk-MK" dirty="0"/>
              <a:t>пасивни: а) заемки кои се дезактуелизирале со текот на времето и кои постепено исчезнуваат од употреба; б) заемки кои се опфатени со процес на архаизација како последица на нивната замена со соодветни зборови (</a:t>
            </a:r>
            <a:r>
              <a:rPr lang="mk-MK" i="1" dirty="0"/>
              <a:t>даскал – учител, кујунџија – златар и сл.</a:t>
            </a:r>
            <a:r>
              <a:rPr lang="mk-MK" dirty="0"/>
              <a:t>). Употребата на овие зборови во современиот македонски јазик е семантички маркирана и најчесто се врзува за разговорниот стил или се употребуваат како дијалектизми. </a:t>
            </a:r>
            <a:endParaRPr lang="en-US" dirty="0"/>
          </a:p>
          <a:p>
            <a:pPr lvl="0"/>
            <a:r>
              <a:rPr lang="mk-MK" dirty="0"/>
              <a:t>активни: а) заемки кои се во активна употреба во современиот македонскиот јазик; б) заемки како дел од интернационалната лексика која е најчесто поврзана со определена сфера на употреба. Процесот на земање е мошне жив и отворен, а зборовите бргу се приспособуваат кон јазичниот систем со што ја зголемуваат нивната функционалност (</a:t>
            </a:r>
            <a:r>
              <a:rPr lang="mk-MK" i="1" dirty="0"/>
              <a:t>лајк – лајкови, два лајка, лајкува, лајкне...; твитер – твитува, твитерџии</a:t>
            </a:r>
            <a:r>
              <a:rPr lang="mk-MK" dirty="0"/>
              <a:t> и сл.).   </a:t>
            </a:r>
            <a:endParaRPr lang="en-US" dirty="0"/>
          </a:p>
          <a:p>
            <a:endParaRPr lang="en-US" dirty="0"/>
          </a:p>
        </p:txBody>
      </p:sp>
    </p:spTree>
    <p:extLst>
      <p:ext uri="{BB962C8B-B14F-4D97-AF65-F5344CB8AC3E}">
        <p14:creationId xmlns:p14="http://schemas.microsoft.com/office/powerpoint/2010/main" val="725946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mk-MK" dirty="0"/>
              <a:t>Б) На ниво на зборообразувањето, секој јазик располага со систем од средства кои се комбинираат преку зборообразувачки модели, со што се образуваат нови зборови. Деривацискиот процес се покажува како мошне продуктивен начин на збогатување на речникот, па оттаму е сè поголемиот интерес за проучување на елементите, начините и можностите за изведување на еден збор од друг. Токму и оттаму предизвикот нашите истражувања да ги насочиме кон потенцијалностите на македонскиот зборообразувачки систем и нивната конкретна реализација во говорот.</a:t>
            </a:r>
            <a:endParaRPr lang="en-US" dirty="0"/>
          </a:p>
          <a:p>
            <a:endParaRPr lang="en-US" dirty="0"/>
          </a:p>
        </p:txBody>
      </p:sp>
    </p:spTree>
    <p:extLst>
      <p:ext uri="{BB962C8B-B14F-4D97-AF65-F5344CB8AC3E}">
        <p14:creationId xmlns:p14="http://schemas.microsoft.com/office/powerpoint/2010/main" val="1572394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mk-MK" dirty="0"/>
              <a:t>Во зборообразувачките теории  во поново време сè повеќе внимание се посветува на зборообразувачката семантика, а во тие рамки поопстојно се проучува и зборообразувачката мотивација.  Поаѓајќи од мотивираните зборови како предмет на проучување во зборообразувањето, се изделува мотивирачката основа како основна единица во системот на синхрониското зборообразување и зазема централно место. Таа се дефинира како најмал дел, семантички и формално, и служи како база во создавањето нови зборови со помош на зборообразувачките средства. Основата може да се состои само од една морфема (коренската), која е носител на основното лексичко значење и не е образувана од друг збор (</a:t>
            </a:r>
            <a:r>
              <a:rPr lang="mk-MK" i="1" dirty="0"/>
              <a:t>стол </a:t>
            </a:r>
            <a:r>
              <a:rPr lang="en-US" i="1" dirty="0"/>
              <a:t>&gt; </a:t>
            </a:r>
            <a:r>
              <a:rPr lang="mk-MK" i="1" dirty="0"/>
              <a:t>столар</a:t>
            </a:r>
            <a:r>
              <a:rPr lang="mk-MK" dirty="0"/>
              <a:t>). Основата може да е образувана од друга основа и во тој случај во нејзиниот состав задолжително влегува коренот и барем еден зборообразувачки афикс, но во процесот на мотивација таа е база од која се изведува новиот збор (</a:t>
            </a:r>
            <a:r>
              <a:rPr lang="mk-MK" i="1" dirty="0"/>
              <a:t>столар</a:t>
            </a:r>
            <a:r>
              <a:rPr lang="en-US" i="1" dirty="0"/>
              <a:t>&gt;</a:t>
            </a:r>
            <a:r>
              <a:rPr lang="mk-MK" i="1" dirty="0"/>
              <a:t>столарство</a:t>
            </a:r>
            <a:r>
              <a:rPr lang="mk-MK" dirty="0"/>
              <a:t>). Во секој случај, зборообразувачката основа е всушност мотив во актот на зборообразувањето.</a:t>
            </a:r>
            <a:endParaRPr lang="en-US" dirty="0"/>
          </a:p>
          <a:p>
            <a:endParaRPr lang="en-US" dirty="0"/>
          </a:p>
        </p:txBody>
      </p:sp>
    </p:spTree>
    <p:extLst>
      <p:ext uri="{BB962C8B-B14F-4D97-AF65-F5344CB8AC3E}">
        <p14:creationId xmlns:p14="http://schemas.microsoft.com/office/powerpoint/2010/main" val="291754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mk-MK" dirty="0"/>
              <a:t>Степенот на формална и семантичка блискост на двата збора (мотивирачкиот</a:t>
            </a:r>
            <a:r>
              <a:rPr lang="mk-MK" dirty="0">
                <a:sym typeface="Symbol"/>
              </a:rPr>
              <a:t></a:t>
            </a:r>
            <a:r>
              <a:rPr lang="mk-MK" dirty="0"/>
              <a:t>мотивираниот) е определен со степенот и видот на мотивацијата.</a:t>
            </a:r>
            <a:endParaRPr lang="en-US" dirty="0"/>
          </a:p>
          <a:p>
            <a:pPr marL="0" indent="0">
              <a:buNone/>
            </a:pPr>
            <a:r>
              <a:rPr lang="mk-MK" dirty="0" smtClean="0"/>
              <a:t>	Во </a:t>
            </a:r>
            <a:r>
              <a:rPr lang="mk-MK" dirty="0"/>
              <a:t>некои случаи врската меѓу двата збора не се остварува секогаш преку типичните признаци, туку некогаш таа се базира на случајни, второстепени, редундантни признаци. Затоа и значењето на мотивираните зборови не се потпира секогаш на категоријанните врски </a:t>
            </a:r>
            <a:r>
              <a:rPr lang="mk-MK" dirty="0" smtClean="0"/>
              <a:t>меѓу </a:t>
            </a:r>
            <a:r>
              <a:rPr lang="mk-MK" dirty="0"/>
              <a:t>основата и изведенката, затоа што тие може да бидат и индивидуални. </a:t>
            </a:r>
            <a:endParaRPr lang="en-US" dirty="0"/>
          </a:p>
        </p:txBody>
      </p:sp>
    </p:spTree>
    <p:extLst>
      <p:ext uri="{BB962C8B-B14F-4D97-AF65-F5344CB8AC3E}">
        <p14:creationId xmlns:p14="http://schemas.microsoft.com/office/powerpoint/2010/main" val="2988275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mk-MK" dirty="0" smtClean="0"/>
              <a:t>Во зборообразувачките проследувања се изделуваат  неколку вида мотивација, меѓу кои: </a:t>
            </a:r>
          </a:p>
          <a:p>
            <a:r>
              <a:rPr lang="mk-MK" dirty="0" smtClean="0"/>
              <a:t>а) </a:t>
            </a:r>
            <a:r>
              <a:rPr lang="mk-MK" b="1" dirty="0" smtClean="0"/>
              <a:t>јасна</a:t>
            </a:r>
            <a:r>
              <a:rPr lang="mk-MK" dirty="0" smtClean="0"/>
              <a:t> мотивација - кога значењето на изведенката е сума на значењата на основата и на изведенката, на пр: </a:t>
            </a:r>
            <a:r>
              <a:rPr lang="mk-MK" i="1" dirty="0" smtClean="0"/>
              <a:t>столче  (стол+че) = мал стол; </a:t>
            </a:r>
          </a:p>
          <a:p>
            <a:r>
              <a:rPr lang="mk-MK" dirty="0" smtClean="0"/>
              <a:t>б) </a:t>
            </a:r>
            <a:r>
              <a:rPr lang="mk-MK" b="1" dirty="0" smtClean="0"/>
              <a:t>периферна</a:t>
            </a:r>
            <a:r>
              <a:rPr lang="mk-MK" dirty="0" smtClean="0"/>
              <a:t> – кога меѓу двата збора постои жива семантичка врска, но семантиката на основата не ја покрива докрај семантиката на изведенката. Меѓу зборовите постои јасна формална врска, но значенската врска не е целосна (</a:t>
            </a:r>
            <a:r>
              <a:rPr lang="mk-MK" i="1" dirty="0" smtClean="0"/>
              <a:t>пекар&lt;пече //+призведува+подготвува+продава</a:t>
            </a:r>
            <a:r>
              <a:rPr lang="mk-MK" dirty="0" smtClean="0"/>
              <a:t>). Врските се периферни и за ваквиот тип изведенки е карактеристична семантичката компонента "во тие рамки и  Х". Во примерот </a:t>
            </a:r>
            <a:r>
              <a:rPr lang="mk-MK" i="1" dirty="0" smtClean="0"/>
              <a:t>носач &lt;носи = </a:t>
            </a:r>
            <a:r>
              <a:rPr lang="mk-MK" dirty="0" smtClean="0"/>
              <a:t>лице што носи // нешто, признакот на дејството е задржан од основата, но не може да се определи видот и бројот на објектите опфатени со дејството (книги, деца, товар, багаж, мебел и сл.);</a:t>
            </a:r>
            <a:endParaRPr lang="en-US" dirty="0"/>
          </a:p>
        </p:txBody>
      </p:sp>
    </p:spTree>
    <p:extLst>
      <p:ext uri="{BB962C8B-B14F-4D97-AF65-F5344CB8AC3E}">
        <p14:creationId xmlns:p14="http://schemas.microsoft.com/office/powerpoint/2010/main" val="1267368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mk-MK" dirty="0" smtClean="0"/>
              <a:t>в) </a:t>
            </a:r>
            <a:r>
              <a:rPr lang="mk-MK" b="1" dirty="0" smtClean="0"/>
              <a:t>метафоричка </a:t>
            </a:r>
            <a:r>
              <a:rPr lang="mk-MK" dirty="0" smtClean="0"/>
              <a:t>– кога изведенката ги презема преносните, метафоричките значења на основата (</a:t>
            </a:r>
            <a:r>
              <a:rPr lang="mk-MK" i="1" dirty="0" smtClean="0"/>
              <a:t>папучар&lt;папуча; обезглави &lt; глава (памет)</a:t>
            </a:r>
            <a:r>
              <a:rPr lang="mk-MK" dirty="0" smtClean="0"/>
              <a:t>)</a:t>
            </a:r>
            <a:r>
              <a:rPr lang="mk-MK" i="1" dirty="0" smtClean="0"/>
              <a:t>. </a:t>
            </a:r>
            <a:r>
              <a:rPr lang="mk-MK" dirty="0" smtClean="0"/>
              <a:t>Определувањето на значењето на изведенката, во овој случај, е обусловено од познавањето на преносните (метафоричките) значења на основата; г) </a:t>
            </a:r>
            <a:r>
              <a:rPr lang="mk-MK" b="1" dirty="0" smtClean="0"/>
              <a:t>фразеолошка </a:t>
            </a:r>
            <a:r>
              <a:rPr lang="mk-MK" dirty="0" smtClean="0"/>
              <a:t>–  кога изведенката означува нешто што не е поврзано директно со значењето на основата. Овој вид изведенки се најфреквентни кај мутациската категорија nomina attributiva (називи на апстрактни особини), а тоа се именките што означуваат супстанција сперед карактерен белег или особина. </a:t>
            </a:r>
            <a:endParaRPr lang="en-US" dirty="0" smtClean="0"/>
          </a:p>
          <a:p>
            <a:endParaRPr lang="en-US" dirty="0"/>
          </a:p>
        </p:txBody>
      </p:sp>
    </p:spTree>
    <p:extLst>
      <p:ext uri="{BB962C8B-B14F-4D97-AF65-F5344CB8AC3E}">
        <p14:creationId xmlns:p14="http://schemas.microsoft.com/office/powerpoint/2010/main" val="906624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mk-MK" dirty="0"/>
              <a:t>Овие изведенки се добиваат, главно, преку два вида мотивациски врски, во зависност од мотивирачките основи.</a:t>
            </a:r>
            <a:endParaRPr lang="en-US" dirty="0"/>
          </a:p>
          <a:p>
            <a:r>
              <a:rPr lang="mk-MK" dirty="0"/>
              <a:t>-  Изведенки мотивирани од придавки, каде што признакот се означува како диференцирачки белег во процесот на номинација, а зборообразувачкиот формант е носител на категоријалното значење. Во однос на семантичко-синтаксичката структура на овие изведенки одговараат синтагмите од придавка и именка, а нивната ономазиолошко семантичка структура (ОСС) шематски  може да се претстават како:</a:t>
            </a:r>
            <a:endParaRPr lang="en-US" dirty="0"/>
          </a:p>
          <a:p>
            <a:pPr marL="0" indent="0">
              <a:buNone/>
            </a:pPr>
            <a:r>
              <a:rPr lang="mk-MK" b="1" dirty="0" smtClean="0"/>
              <a:t>ОСС </a:t>
            </a:r>
            <a:r>
              <a:rPr lang="mk-MK" b="1" dirty="0"/>
              <a:t>= С</a:t>
            </a:r>
            <a:r>
              <a:rPr lang="mk-MK" dirty="0"/>
              <a:t>(супстанција)</a:t>
            </a:r>
            <a:r>
              <a:rPr lang="mk-MK" b="1" dirty="0"/>
              <a:t> </a:t>
            </a:r>
            <a:r>
              <a:rPr lang="mk-MK" b="1" dirty="0">
                <a:sym typeface="Symbol"/>
              </a:rPr>
              <a:t></a:t>
            </a:r>
            <a:r>
              <a:rPr lang="mk-MK" b="1" dirty="0"/>
              <a:t> П</a:t>
            </a:r>
            <a:r>
              <a:rPr lang="mk-MK" dirty="0"/>
              <a:t> (признак) // </a:t>
            </a:r>
            <a:r>
              <a:rPr lang="mk-MK" b="1" dirty="0"/>
              <a:t>И</a:t>
            </a:r>
            <a:r>
              <a:rPr lang="mk-MK" dirty="0"/>
              <a:t>(именка) </a:t>
            </a:r>
            <a:r>
              <a:rPr lang="mk-MK" i="1" dirty="0"/>
              <a:t>=  </a:t>
            </a:r>
            <a:r>
              <a:rPr lang="mk-MK" b="1" dirty="0"/>
              <a:t>П</a:t>
            </a:r>
            <a:r>
              <a:rPr lang="mk-MK" dirty="0"/>
              <a:t>(придавка) + </a:t>
            </a:r>
            <a:r>
              <a:rPr lang="mk-MK" b="1" dirty="0"/>
              <a:t>И</a:t>
            </a:r>
            <a:r>
              <a:rPr lang="mk-MK" dirty="0"/>
              <a:t>(именка)</a:t>
            </a:r>
            <a:endParaRPr lang="en-US" dirty="0"/>
          </a:p>
          <a:p>
            <a:r>
              <a:rPr lang="mk-MK" dirty="0"/>
              <a:t>-  Изведенки мотивирани од именки, кои се карактеризираат преку врската и односот со супстанцијата (С) од мотивирачката основа. Нивната семантичко-синтаксичка структура одговара на синтагмите од две именки, од кои едната е со атрибутивна функција, а ономазиолошко семантичката структура (ОСС) на овој зборообразувачки тип би можела да се претстави како: </a:t>
            </a:r>
            <a:endParaRPr lang="en-US" dirty="0"/>
          </a:p>
          <a:p>
            <a:pPr marL="0" indent="0">
              <a:buNone/>
            </a:pPr>
            <a:r>
              <a:rPr lang="mk-MK" b="1" dirty="0"/>
              <a:t>ОСС = С</a:t>
            </a:r>
            <a:r>
              <a:rPr lang="mk-MK" b="1" baseline="-25000" dirty="0"/>
              <a:t>1 </a:t>
            </a:r>
            <a:r>
              <a:rPr lang="mk-MK" b="1" dirty="0">
                <a:sym typeface="Symbol"/>
              </a:rPr>
              <a:t></a:t>
            </a:r>
            <a:r>
              <a:rPr lang="mk-MK" b="1" dirty="0"/>
              <a:t> С</a:t>
            </a:r>
            <a:r>
              <a:rPr lang="mk-MK" b="1" baseline="-25000" dirty="0"/>
              <a:t>2/</a:t>
            </a:r>
            <a:r>
              <a:rPr lang="mk-MK" baseline="-25000" dirty="0"/>
              <a:t>атриб.  </a:t>
            </a:r>
            <a:r>
              <a:rPr lang="mk-MK" dirty="0"/>
              <a:t>// </a:t>
            </a:r>
            <a:r>
              <a:rPr lang="mk-MK" b="1" dirty="0"/>
              <a:t>И</a:t>
            </a:r>
            <a:r>
              <a:rPr lang="mk-MK" dirty="0"/>
              <a:t>(именка) </a:t>
            </a:r>
            <a:r>
              <a:rPr lang="mk-MK" i="1" dirty="0"/>
              <a:t>=  </a:t>
            </a:r>
            <a:r>
              <a:rPr lang="mk-MK" b="1" dirty="0"/>
              <a:t>И</a:t>
            </a:r>
            <a:r>
              <a:rPr lang="mk-MK" b="1" baseline="-25000" dirty="0"/>
              <a:t>1</a:t>
            </a:r>
            <a:r>
              <a:rPr lang="mk-MK" dirty="0"/>
              <a:t> (именка) + </a:t>
            </a:r>
            <a:r>
              <a:rPr lang="mk-MK" b="1" dirty="0"/>
              <a:t>И</a:t>
            </a:r>
            <a:r>
              <a:rPr lang="mk-MK" b="1" baseline="-25000" dirty="0"/>
              <a:t>2</a:t>
            </a:r>
            <a:r>
              <a:rPr lang="mk-MK" dirty="0"/>
              <a:t> (именка со атрибутивна функција)</a:t>
            </a:r>
            <a:endParaRPr lang="en-US" dirty="0"/>
          </a:p>
          <a:p>
            <a:endParaRPr lang="en-US" dirty="0"/>
          </a:p>
        </p:txBody>
      </p:sp>
    </p:spTree>
    <p:extLst>
      <p:ext uri="{BB962C8B-B14F-4D97-AF65-F5344CB8AC3E}">
        <p14:creationId xmlns:p14="http://schemas.microsoft.com/office/powerpoint/2010/main" val="13823656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TotalTime>
  <Words>1908</Words>
  <Application>Microsoft Office PowerPoint</Application>
  <PresentationFormat>On-screen Show (4:3)</PresentationFormat>
  <Paragraphs>38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Изведенките добиени преку фразеолошка мотивација во македонскиот јазик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Изведенките добиени преку фразеолошка мотивација во македонскиот јазик</dc:title>
  <dc:creator>Profesor</dc:creator>
  <cp:lastModifiedBy>Profesor</cp:lastModifiedBy>
  <cp:revision>5</cp:revision>
  <dcterms:created xsi:type="dcterms:W3CDTF">2020-08-10T09:30:54Z</dcterms:created>
  <dcterms:modified xsi:type="dcterms:W3CDTF">2020-08-10T10:34:22Z</dcterms:modified>
</cp:coreProperties>
</file>