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DCED18-F0B8-4785-A2B7-A953A131C4E7}" type="datetimeFigureOut">
              <a:rPr lang="en-US" smtClean="0"/>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F02EE-F7B2-463A-84E8-F8B9443F649D}" type="slidenum">
              <a:rPr lang="en-US" smtClean="0"/>
              <a:t>‹#›</a:t>
            </a:fld>
            <a:endParaRPr lang="en-US"/>
          </a:p>
        </p:txBody>
      </p:sp>
    </p:spTree>
    <p:extLst>
      <p:ext uri="{BB962C8B-B14F-4D97-AF65-F5344CB8AC3E}">
        <p14:creationId xmlns:p14="http://schemas.microsoft.com/office/powerpoint/2010/main" val="2917379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DCED18-F0B8-4785-A2B7-A953A131C4E7}" type="datetimeFigureOut">
              <a:rPr lang="en-US" smtClean="0"/>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F02EE-F7B2-463A-84E8-F8B9443F649D}" type="slidenum">
              <a:rPr lang="en-US" smtClean="0"/>
              <a:t>‹#›</a:t>
            </a:fld>
            <a:endParaRPr lang="en-US"/>
          </a:p>
        </p:txBody>
      </p:sp>
    </p:spTree>
    <p:extLst>
      <p:ext uri="{BB962C8B-B14F-4D97-AF65-F5344CB8AC3E}">
        <p14:creationId xmlns:p14="http://schemas.microsoft.com/office/powerpoint/2010/main" val="968098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DCED18-F0B8-4785-A2B7-A953A131C4E7}" type="datetimeFigureOut">
              <a:rPr lang="en-US" smtClean="0"/>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F02EE-F7B2-463A-84E8-F8B9443F649D}" type="slidenum">
              <a:rPr lang="en-US" smtClean="0"/>
              <a:t>‹#›</a:t>
            </a:fld>
            <a:endParaRPr lang="en-US"/>
          </a:p>
        </p:txBody>
      </p:sp>
    </p:spTree>
    <p:extLst>
      <p:ext uri="{BB962C8B-B14F-4D97-AF65-F5344CB8AC3E}">
        <p14:creationId xmlns:p14="http://schemas.microsoft.com/office/powerpoint/2010/main" val="1929858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DCED18-F0B8-4785-A2B7-A953A131C4E7}" type="datetimeFigureOut">
              <a:rPr lang="en-US" smtClean="0"/>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F02EE-F7B2-463A-84E8-F8B9443F649D}" type="slidenum">
              <a:rPr lang="en-US" smtClean="0"/>
              <a:t>‹#›</a:t>
            </a:fld>
            <a:endParaRPr lang="en-US"/>
          </a:p>
        </p:txBody>
      </p:sp>
    </p:spTree>
    <p:extLst>
      <p:ext uri="{BB962C8B-B14F-4D97-AF65-F5344CB8AC3E}">
        <p14:creationId xmlns:p14="http://schemas.microsoft.com/office/powerpoint/2010/main" val="4036595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DCED18-F0B8-4785-A2B7-A953A131C4E7}" type="datetimeFigureOut">
              <a:rPr lang="en-US" smtClean="0"/>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5F02EE-F7B2-463A-84E8-F8B9443F649D}" type="slidenum">
              <a:rPr lang="en-US" smtClean="0"/>
              <a:t>‹#›</a:t>
            </a:fld>
            <a:endParaRPr lang="en-US"/>
          </a:p>
        </p:txBody>
      </p:sp>
    </p:spTree>
    <p:extLst>
      <p:ext uri="{BB962C8B-B14F-4D97-AF65-F5344CB8AC3E}">
        <p14:creationId xmlns:p14="http://schemas.microsoft.com/office/powerpoint/2010/main" val="3293351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DCED18-F0B8-4785-A2B7-A953A131C4E7}" type="datetimeFigureOut">
              <a:rPr lang="en-US" smtClean="0"/>
              <a:t>8/12/2020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5F02EE-F7B2-463A-84E8-F8B9443F649D}" type="slidenum">
              <a:rPr lang="en-US" smtClean="0"/>
              <a:t>‹#›</a:t>
            </a:fld>
            <a:endParaRPr lang="en-US"/>
          </a:p>
        </p:txBody>
      </p:sp>
    </p:spTree>
    <p:extLst>
      <p:ext uri="{BB962C8B-B14F-4D97-AF65-F5344CB8AC3E}">
        <p14:creationId xmlns:p14="http://schemas.microsoft.com/office/powerpoint/2010/main" val="768869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DCED18-F0B8-4785-A2B7-A953A131C4E7}" type="datetimeFigureOut">
              <a:rPr lang="en-US" smtClean="0"/>
              <a:t>8/12/2020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5F02EE-F7B2-463A-84E8-F8B9443F649D}" type="slidenum">
              <a:rPr lang="en-US" smtClean="0"/>
              <a:t>‹#›</a:t>
            </a:fld>
            <a:endParaRPr lang="en-US"/>
          </a:p>
        </p:txBody>
      </p:sp>
    </p:spTree>
    <p:extLst>
      <p:ext uri="{BB962C8B-B14F-4D97-AF65-F5344CB8AC3E}">
        <p14:creationId xmlns:p14="http://schemas.microsoft.com/office/powerpoint/2010/main" val="1724485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DCED18-F0B8-4785-A2B7-A953A131C4E7}" type="datetimeFigureOut">
              <a:rPr lang="en-US" smtClean="0"/>
              <a:t>8/12/2020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5F02EE-F7B2-463A-84E8-F8B9443F649D}" type="slidenum">
              <a:rPr lang="en-US" smtClean="0"/>
              <a:t>‹#›</a:t>
            </a:fld>
            <a:endParaRPr lang="en-US"/>
          </a:p>
        </p:txBody>
      </p:sp>
    </p:spTree>
    <p:extLst>
      <p:ext uri="{BB962C8B-B14F-4D97-AF65-F5344CB8AC3E}">
        <p14:creationId xmlns:p14="http://schemas.microsoft.com/office/powerpoint/2010/main" val="2649885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DCED18-F0B8-4785-A2B7-A953A131C4E7}" type="datetimeFigureOut">
              <a:rPr lang="en-US" smtClean="0"/>
              <a:t>8/12/2020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5F02EE-F7B2-463A-84E8-F8B9443F649D}" type="slidenum">
              <a:rPr lang="en-US" smtClean="0"/>
              <a:t>‹#›</a:t>
            </a:fld>
            <a:endParaRPr lang="en-US"/>
          </a:p>
        </p:txBody>
      </p:sp>
    </p:spTree>
    <p:extLst>
      <p:ext uri="{BB962C8B-B14F-4D97-AF65-F5344CB8AC3E}">
        <p14:creationId xmlns:p14="http://schemas.microsoft.com/office/powerpoint/2010/main" val="2680985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DCED18-F0B8-4785-A2B7-A953A131C4E7}" type="datetimeFigureOut">
              <a:rPr lang="en-US" smtClean="0"/>
              <a:t>8/12/2020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5F02EE-F7B2-463A-84E8-F8B9443F649D}" type="slidenum">
              <a:rPr lang="en-US" smtClean="0"/>
              <a:t>‹#›</a:t>
            </a:fld>
            <a:endParaRPr lang="en-US"/>
          </a:p>
        </p:txBody>
      </p:sp>
    </p:spTree>
    <p:extLst>
      <p:ext uri="{BB962C8B-B14F-4D97-AF65-F5344CB8AC3E}">
        <p14:creationId xmlns:p14="http://schemas.microsoft.com/office/powerpoint/2010/main" val="3182256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DCED18-F0B8-4785-A2B7-A953A131C4E7}" type="datetimeFigureOut">
              <a:rPr lang="en-US" smtClean="0"/>
              <a:t>8/12/2020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5F02EE-F7B2-463A-84E8-F8B9443F649D}" type="slidenum">
              <a:rPr lang="en-US" smtClean="0"/>
              <a:t>‹#›</a:t>
            </a:fld>
            <a:endParaRPr lang="en-US"/>
          </a:p>
        </p:txBody>
      </p:sp>
    </p:spTree>
    <p:extLst>
      <p:ext uri="{BB962C8B-B14F-4D97-AF65-F5344CB8AC3E}">
        <p14:creationId xmlns:p14="http://schemas.microsoft.com/office/powerpoint/2010/main" val="1418255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DCED18-F0B8-4785-A2B7-A953A131C4E7}" type="datetimeFigureOut">
              <a:rPr lang="en-US" smtClean="0"/>
              <a:t>8/12/2020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5F02EE-F7B2-463A-84E8-F8B9443F649D}" type="slidenum">
              <a:rPr lang="en-US" smtClean="0"/>
              <a:t>‹#›</a:t>
            </a:fld>
            <a:endParaRPr lang="en-US"/>
          </a:p>
        </p:txBody>
      </p:sp>
    </p:spTree>
    <p:extLst>
      <p:ext uri="{BB962C8B-B14F-4D97-AF65-F5344CB8AC3E}">
        <p14:creationId xmlns:p14="http://schemas.microsoft.com/office/powerpoint/2010/main" val="417566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1"/>
            <a:ext cx="7772400" cy="1924050"/>
          </a:xfrm>
        </p:spPr>
        <p:txBody>
          <a:bodyPr>
            <a:normAutofit/>
          </a:bodyPr>
          <a:lstStyle/>
          <a:p>
            <a:r>
              <a:rPr lang="mk-MK" sz="3600" smtClean="0"/>
              <a:t>АСПЕКТИ НА </a:t>
            </a:r>
            <a:r>
              <a:rPr lang="mk-MK" sz="3600" i="1" smtClean="0"/>
              <a:t>ПРОЗАТА</a:t>
            </a:r>
            <a:r>
              <a:rPr lang="mk-MK" sz="3600" smtClean="0"/>
              <a:t> НА </a:t>
            </a:r>
            <a:r>
              <a:rPr lang="en-US" sz="3600"/>
              <a:t/>
            </a:r>
            <a:br>
              <a:rPr lang="en-US" sz="3600"/>
            </a:br>
            <a:r>
              <a:rPr lang="mk-MK" sz="3600" smtClean="0"/>
              <a:t>МАРКО ЦЕПЕНКОВ</a:t>
            </a:r>
            <a:br>
              <a:rPr lang="mk-MK" sz="3600" smtClean="0"/>
            </a:br>
            <a:r>
              <a:rPr lang="mk-MK" sz="3600" smtClean="0"/>
              <a:t>(1829 – 1920)</a:t>
            </a:r>
            <a:endParaRPr lang="en-US" sz="3600"/>
          </a:p>
        </p:txBody>
      </p:sp>
    </p:spTree>
    <p:extLst>
      <p:ext uri="{BB962C8B-B14F-4D97-AF65-F5344CB8AC3E}">
        <p14:creationId xmlns:p14="http://schemas.microsoft.com/office/powerpoint/2010/main" val="824082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305800" cy="5943600"/>
          </a:xfrm>
        </p:spPr>
        <p:txBody>
          <a:bodyPr>
            <a:normAutofit fontScale="47500" lnSpcReduction="20000"/>
          </a:bodyPr>
          <a:lstStyle/>
          <a:p>
            <a:pPr marL="0" indent="0" algn="just">
              <a:buNone/>
            </a:pPr>
            <a:endParaRPr lang="mk-MK" smtClean="0"/>
          </a:p>
          <a:p>
            <a:pPr marL="0" indent="0" algn="just">
              <a:buNone/>
            </a:pPr>
            <a:r>
              <a:rPr lang="mk-MK" sz="3400" smtClean="0"/>
              <a:t>Токму во мигот кога приказната е во климаксот на неразбирањето (артикулирано преку оттуѓувањето на Силјан од семејството), се активира таткото во приказната во својство на раскажувач. </a:t>
            </a:r>
            <a:r>
              <a:rPr lang="mk-MK" sz="3400"/>
              <a:t>Таткото му ја раскажува на Силјан приказната за несреќната и тажна судбина на двете проколнати птици Сиве и Чуле, со надеж дека нејзиниот воспитен и поучен карактер ќе претставува коректор на атипичното однесување на синот. Меѓутоа, вметнатата приказна на таткото не само што не ја постигнува својата педагошка цел, туку напротив ја зассилува непослушноста на ликот и го мотивира неговото заминување од домот. Во принцип оваа мини-приказна одговара на класичната функција: </a:t>
            </a:r>
            <a:r>
              <a:rPr lang="mk-MK" sz="3400" i="1"/>
              <a:t>предупредување</a:t>
            </a:r>
            <a:r>
              <a:rPr lang="mk-MK" sz="3400"/>
              <a:t> на ликот од страна на друг лик според Проповата типологија на функциите во сказната. Но, искуството од традиционалната македонска приказна покажува дека ваквите приказни-епизоди се малку застапени и најчесто се недоволно развиени. Во овој поглед наративите на Цепенков покажуваат свест за нивно издигнување на ниво на рамноправен жанр, при што јасно доаѓа до израз неговата креативна творечка интервенција, како и способност за создавање покомплексна наративна композиција. </a:t>
            </a:r>
            <a:endParaRPr lang="en-US" sz="3400"/>
          </a:p>
          <a:p>
            <a:pPr marL="0" indent="0" algn="just">
              <a:buNone/>
            </a:pPr>
            <a:r>
              <a:rPr lang="mk-MK" sz="3400"/>
              <a:t>Од друг аспект, со приказната на таткото, </a:t>
            </a:r>
            <a:r>
              <a:rPr lang="en-US" sz="3400"/>
              <a:t>Цепенков </a:t>
            </a:r>
            <a:r>
              <a:rPr lang="mk-MK" sz="3400"/>
              <a:t>го артикулира традиционалниот културолошки феномен за гласот на повозрасниот, на родителскиот авторитет кој во  патријахална смисла треба да се поистовети со дискурсот на вистината, поради што треба да се почитува. Вметнувањето на таткото како секундарен раскажувач има важна концептуална цел во приказната, посебно на планот на создавање на интерференција на опозитни гласови во социјална, идеолошка и културолошка смисла, кое може да се чита и како видливо збогатување на жанрот. Со издвојувањето/ изопштувањето на Силјан од средината и отворениот конфликт со татковиот авторитет, може да кажеме дека Цепенков поставил солидна основа за креирање на модерна сказна, во духот на тековните европски и јужнословенски демократски процеси, во која импулсите за ослободување од патријахатот би можело да значат и чекор кон модернизација на мотивите и темите.</a:t>
            </a:r>
            <a:endParaRPr lang="en-US" sz="3400"/>
          </a:p>
          <a:p>
            <a:endParaRPr lang="en-US"/>
          </a:p>
        </p:txBody>
      </p:sp>
    </p:spTree>
    <p:extLst>
      <p:ext uri="{BB962C8B-B14F-4D97-AF65-F5344CB8AC3E}">
        <p14:creationId xmlns:p14="http://schemas.microsoft.com/office/powerpoint/2010/main" val="120413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305800" cy="5821363"/>
          </a:xfrm>
        </p:spPr>
        <p:txBody>
          <a:bodyPr>
            <a:normAutofit fontScale="62500" lnSpcReduction="20000"/>
          </a:bodyPr>
          <a:lstStyle/>
          <a:p>
            <a:pPr marL="0" indent="0" algn="just">
              <a:buNone/>
            </a:pPr>
            <a:endParaRPr lang="mk-MK" smtClean="0"/>
          </a:p>
          <a:p>
            <a:pPr marL="0" indent="0" algn="just">
              <a:buNone/>
            </a:pPr>
            <a:r>
              <a:rPr lang="mk-MK" smtClean="0"/>
              <a:t>Што </a:t>
            </a:r>
            <a:r>
              <a:rPr lang="mk-MK"/>
              <a:t>се однесува, пак до конципирањето на главниот лик Силјан, тој претставува парадигматичен пример на субјект кај кого се евидентни разлики во однос на  традиционалниот модел на сказноликиот јунак. Кога говориме за профил на лик-јунак во традиционалната сказна најчесто мислиме на доминација на една негова главна особина и отсуство на елементарна психологизација, постапките на овие ликови се главно мотивирани од некаква длабинска митолошка матрица и честопати до крајот на нарацијата не доживуваат посериозна лична трансформација. За разлика од ваквиот модел, уште од самиот почеток на приказната, ние може да говориме за силна индивидуализација на ликот на Силјан преку неговото спротивставување на традиционалните норми и социјалната диференцијација. Иако, понатамошниот тек на нарацијата е идејно конципиран во насока на враќање на Силјан на „вистинскиот пат“  на почитување на традиционалните вредности и норми, сепак забележлива е мисловна и емотивна трансформација на ликот. Силјан станува свесен за сопствените заблуди и доброволно ги прифаќа семејните вредности. Токму во ваквата експлицитна психолошка трансформација на Силјан може да го препознаеме творечкиот влог на Цепенков во креирањето на лик кој е поблизок до авторската, отколку до традиционалната сказна. </a:t>
            </a:r>
            <a:endParaRPr lang="en-US"/>
          </a:p>
          <a:p>
            <a:endParaRPr lang="en-US"/>
          </a:p>
        </p:txBody>
      </p:sp>
    </p:spTree>
    <p:extLst>
      <p:ext uri="{BB962C8B-B14F-4D97-AF65-F5344CB8AC3E}">
        <p14:creationId xmlns:p14="http://schemas.microsoft.com/office/powerpoint/2010/main" val="2599679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229600" cy="5943600"/>
          </a:xfrm>
        </p:spPr>
        <p:txBody>
          <a:bodyPr>
            <a:noAutofit/>
          </a:bodyPr>
          <a:lstStyle/>
          <a:p>
            <a:pPr marL="0" indent="0" algn="just">
              <a:buNone/>
            </a:pPr>
            <a:r>
              <a:rPr lang="mk-MK" sz="1600" b="1" i="1"/>
              <a:t>Дуња Ѓузели и царскиот син</a:t>
            </a:r>
            <a:endParaRPr lang="en-US" sz="1600"/>
          </a:p>
          <a:p>
            <a:pPr marL="0" indent="0" algn="just">
              <a:buNone/>
            </a:pPr>
            <a:r>
              <a:rPr lang="mk-MK" sz="1600"/>
              <a:t> </a:t>
            </a:r>
            <a:endParaRPr lang="en-US" sz="1600"/>
          </a:p>
          <a:p>
            <a:pPr marL="0" indent="0" algn="just">
              <a:buNone/>
            </a:pPr>
            <a:r>
              <a:rPr lang="mk-MK" sz="1600"/>
              <a:t>Приказната </a:t>
            </a:r>
            <a:r>
              <a:rPr lang="mk-MK" sz="1600" i="1"/>
              <a:t>Дуња Ѓузели и царскиот син</a:t>
            </a:r>
            <a:r>
              <a:rPr lang="mk-MK" sz="1600"/>
              <a:t> претставува уникатен пример во македонската уснокнижевна традиција во која се артикулира раскажувачкиот талент на Цепенков за создавање на развиена композиција на сказна. Во првиот дел приказната раскажува за царот кој во стотата соба од својот замок го чува таинствениот портрет на преубавата девојка со име Дуња Ѓузели. Според верувањето, девојката поседува фатална убавина „</a:t>
            </a:r>
            <a:r>
              <a:rPr lang="mk-MK" sz="1600" i="1"/>
              <a:t>едно ќе ји погледала со очи и како некое силно сонце ји изгоруала, како со некоја најсилна врела вода.“, </a:t>
            </a:r>
            <a:r>
              <a:rPr lang="mk-MK" sz="1600"/>
              <a:t>поради што било невозможно да се стигне до неа. Откако, во една прилика царскиот син ќе ја здогледа сликата на девојката силно се вљубува во неа, поради што се разболува. Гледајќи го својот емотивно изнемоштен син, царот решава да му ја каже вистината за девојката и на тој начин го мотивира неговото заминување од домот. По, неколку перипетии царскиот син навистина ја пронаоѓа девојката што живее во кулата, но при нивната прва средба девојката не е фатална, напротив се вљубува во него. Кога станува збор за класична фолклорна приказна, ваквиот однос меѓу протагонистите обично води кон среќниот епилог на приказната. Меѓутоа, наместо очекуваниот крај, нараторот ја динамизира приказната со пресврт, го внесува на сцената змејот, кој одненадеж ја грабнува Дуња Ѓузели пред очите на царскиот син. Така, во приказната се отвора нов раскажувачки циклус во кој главната улога му припаѓа на необичниот помошник на царскиот син Патенталија. Покажувајќи ги на дело своите исклучителни способности Патенталија совладува неколку тешки искушенија и конечно успева да ја ослободи девојката од ропството на змејот и да ја однесе кај царскиот син. Во овој момент приказната повторно ги исполнува сите жанровски предиспозиции за финализирање во духот на нејзин среќен крај. </a:t>
            </a:r>
            <a:endParaRPr lang="en-US" sz="1600"/>
          </a:p>
        </p:txBody>
      </p:sp>
    </p:spTree>
    <p:extLst>
      <p:ext uri="{BB962C8B-B14F-4D97-AF65-F5344CB8AC3E}">
        <p14:creationId xmlns:p14="http://schemas.microsoft.com/office/powerpoint/2010/main" val="37535699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305800" cy="5745163"/>
          </a:xfrm>
        </p:spPr>
        <p:txBody>
          <a:bodyPr>
            <a:normAutofit fontScale="62500" lnSpcReduction="20000"/>
          </a:bodyPr>
          <a:lstStyle/>
          <a:p>
            <a:pPr marL="0" indent="0" algn="just">
              <a:buNone/>
            </a:pPr>
            <a:r>
              <a:rPr lang="mk-MK"/>
              <a:t>Меѓутоа, по сè изгледа дека Цепенков интуитивно насетувал дека ќе ја збогати приказната доколку продуцира нова епизода со нов заплет. Имено, откако таткото - Цар дознава дека неговиот син се враќа дома заедно со девојката чиј што портрет целиот живот љубоморно го чувал во забранетата соба, смислува план за негово убиство. Сепак, Патенталија навремено ја отрива намерата на царот и двапати го спасува царскиот син од сигурна смрт. Откако не успева да го реализира фаталниот план царот се самоубива, а царскиот син се жени со Дуња Ѓузели и стапува на царскиот престол</a:t>
            </a:r>
            <a:r>
              <a:rPr lang="mk-MK"/>
              <a:t>. </a:t>
            </a:r>
            <a:endParaRPr lang="mk-MK" smtClean="0"/>
          </a:p>
          <a:p>
            <a:pPr marL="0" indent="0" algn="just">
              <a:buNone/>
            </a:pPr>
            <a:endParaRPr lang="en-US"/>
          </a:p>
          <a:p>
            <a:pPr marL="0" indent="0" algn="just">
              <a:buNone/>
            </a:pPr>
            <a:r>
              <a:rPr lang="mk-MK"/>
              <a:t>Како што може да се забележи Цепенков во оваа приказна развива стратегија на постојано надоврзување на епизоди кои драстично ја збогатуваат нејзината содржина, ја прават поинтересна за слушање/читање и ја засилуваат напнатоста кај аудиториумот поради неизвесната судбина на главниот лик. Со ваквото креативно обликување на приказните Цепенков прави важен исчекор во поглед на еволуцијата на жанрот и приближувањето до поразвиените прозни уметнички творби. Неговата проза претставува редок пример во македонската запишувачка пракса од 19 век за т.н. </a:t>
            </a:r>
            <a:r>
              <a:rPr lang="mk-MK" i="1"/>
              <a:t>еволуција</a:t>
            </a:r>
            <a:r>
              <a:rPr lang="mk-MK"/>
              <a:t> на приказните, односно сраснување на повеќе заокружени нарации во една композиција што води кон новелистички (авантуристички) тип на нарација. </a:t>
            </a:r>
            <a:endParaRPr lang="en-US"/>
          </a:p>
          <a:p>
            <a:endParaRPr lang="en-US"/>
          </a:p>
        </p:txBody>
      </p:sp>
    </p:spTree>
    <p:extLst>
      <p:ext uri="{BB962C8B-B14F-4D97-AF65-F5344CB8AC3E}">
        <p14:creationId xmlns:p14="http://schemas.microsoft.com/office/powerpoint/2010/main" val="2278850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305800" cy="5745163"/>
          </a:xfrm>
        </p:spPr>
        <p:txBody>
          <a:bodyPr>
            <a:normAutofit fontScale="55000" lnSpcReduction="20000"/>
          </a:bodyPr>
          <a:lstStyle/>
          <a:p>
            <a:pPr marL="0" indent="0">
              <a:buNone/>
            </a:pPr>
            <a:r>
              <a:rPr lang="mk-MK"/>
              <a:t>Заклучок:</a:t>
            </a:r>
            <a:endParaRPr lang="en-US"/>
          </a:p>
          <a:p>
            <a:endParaRPr lang="en-US"/>
          </a:p>
          <a:p>
            <a:pPr marL="0" indent="0" algn="just">
              <a:buNone/>
            </a:pPr>
            <a:r>
              <a:rPr lang="mk-MK"/>
              <a:t>Од историскиот развиток на македонските народни приказни сосема е сигурно дека Цепенковата специфичната раскажувачка постапка извршила најсилно влијание во процесот на модернизирање на жанрот. Кога говориме за тоа дали приказните на Цепенков се првите примери на авторска сказна во македонската книжевност, може да констатираме дека: на композициски план тој на маестрален начин успеал да креира комплексни наративни структури (приказни во приказни, ланец од нарации) својствени за новелистичките и авантуристичките жанрови; во некои од неговите приказни постои обид за индивидуализација, трансформација и психологизација на ликовите, поради што може да се прават одредени паралели со ликовите од авторските сказни; на лингвистичко и стилско рамниште </a:t>
            </a:r>
            <a:r>
              <a:rPr lang="mk-MK"/>
              <a:t>неговите </a:t>
            </a:r>
            <a:r>
              <a:rPr lang="mk-MK" smtClean="0"/>
              <a:t>приказни </a:t>
            </a:r>
            <a:r>
              <a:rPr lang="mk-MK"/>
              <a:t>се доживуваат како уникатно јазично и естетско искуство, благодарение на неговиот вонсериски раскажувачки талент и осет за нивно преобликување. Што се однесува, пак, на идеен план, Цепенков останал доследен на патријахалните уверувања и вредности на своето време и на актуелната култура, поради што во дел од неговите приказни повеќе преовладува  дидактичноста и педагошката компонента отколку модернизацијата на темите. Во таа смисла може да говориме за приказните на Марко Цепенков, како за </a:t>
            </a:r>
            <a:r>
              <a:rPr lang="mk-MK" i="1"/>
              <a:t>еволуција на жанрот - </a:t>
            </a:r>
            <a:r>
              <a:rPr lang="mk-MK"/>
              <a:t>иновативен раскажувачки концепт кој означува појдовна точка, суштински премин и конечна ориентација на македонската проза кон современите европски уметнички текови.</a:t>
            </a:r>
            <a:endParaRPr lang="en-US"/>
          </a:p>
          <a:p>
            <a:endParaRPr lang="en-US"/>
          </a:p>
        </p:txBody>
      </p:sp>
    </p:spTree>
    <p:extLst>
      <p:ext uri="{BB962C8B-B14F-4D97-AF65-F5344CB8AC3E}">
        <p14:creationId xmlns:p14="http://schemas.microsoft.com/office/powerpoint/2010/main" val="18015958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55000" lnSpcReduction="20000"/>
          </a:bodyPr>
          <a:lstStyle/>
          <a:p>
            <a:pPr marL="0" lvl="0" indent="0">
              <a:buNone/>
            </a:pPr>
            <a:r>
              <a:rPr lang="mk-MK" smtClean="0"/>
              <a:t>	</a:t>
            </a:r>
            <a:r>
              <a:rPr lang="mk-MK" b="1" smtClean="0"/>
              <a:t>Користена литература:</a:t>
            </a:r>
          </a:p>
          <a:p>
            <a:pPr marL="0" lvl="0" indent="0">
              <a:buNone/>
            </a:pPr>
            <a:endParaRPr lang="mk-MK" smtClean="0"/>
          </a:p>
          <a:p>
            <a:pPr lvl="0"/>
            <a:r>
              <a:rPr lang="mk-MK" smtClean="0"/>
              <a:t>Бал </a:t>
            </a:r>
            <a:r>
              <a:rPr lang="mk-MK"/>
              <a:t>Мике, </a:t>
            </a:r>
            <a:r>
              <a:rPr lang="en-US"/>
              <a:t>Naratologija - teorija priče i pripovedanja</a:t>
            </a:r>
            <a:r>
              <a:rPr lang="mk-MK"/>
              <a:t>,</a:t>
            </a:r>
            <a:r>
              <a:rPr lang="en-US"/>
              <a:t> Beograd, Narodna knjiga – Alfa, </a:t>
            </a:r>
            <a:r>
              <a:rPr lang="en-US"/>
              <a:t>2000</a:t>
            </a:r>
            <a:r>
              <a:rPr lang="mk-MK" smtClean="0"/>
              <a:t>;</a:t>
            </a:r>
          </a:p>
          <a:p>
            <a:r>
              <a:rPr lang="mk-MK" smtClean="0"/>
              <a:t>Вангелов Атанас, Силјан </a:t>
            </a:r>
            <a:r>
              <a:rPr lang="mk-MK" i="1" smtClean="0"/>
              <a:t>Штркот на Цепенков (позицијата на нараторот)</a:t>
            </a:r>
            <a:r>
              <a:rPr lang="mk-MK" smtClean="0"/>
              <a:t> во </a:t>
            </a:r>
            <a:r>
              <a:rPr lang="mk-MK" i="1" smtClean="0"/>
              <a:t>Цепенков (светот на приказните)</a:t>
            </a:r>
            <a:r>
              <a:rPr lang="mk-MK" smtClean="0"/>
              <a:t> приредил Кирил Пенушлиски, Мисла, Скопје;</a:t>
            </a:r>
            <a:endParaRPr lang="mk-MK" smtClean="0"/>
          </a:p>
          <a:p>
            <a:r>
              <a:rPr lang="en-US" smtClean="0"/>
              <a:t>Zenet</a:t>
            </a:r>
            <a:r>
              <a:rPr lang="mk-MK" smtClean="0"/>
              <a:t> </a:t>
            </a:r>
            <a:r>
              <a:rPr lang="en-US" smtClean="0"/>
              <a:t>Zerar</a:t>
            </a:r>
            <a:r>
              <a:rPr lang="en-US" smtClean="0"/>
              <a:t>, </a:t>
            </a:r>
            <a:r>
              <a:rPr lang="en-US" i="1"/>
              <a:t>Figure II</a:t>
            </a:r>
            <a:r>
              <a:rPr lang="en-US"/>
              <a:t>, Beograd, 1985</a:t>
            </a:r>
            <a:r>
              <a:rPr lang="mk-MK"/>
              <a:t>;</a:t>
            </a:r>
            <a:endParaRPr lang="en-US"/>
          </a:p>
          <a:p>
            <a:r>
              <a:rPr lang="mk-MK"/>
              <a:t>Зборник</a:t>
            </a:r>
            <a:r>
              <a:rPr lang="mk-MK" i="1"/>
              <a:t> Фолклорните импулси во македонската литература и уметност на 20. век</a:t>
            </a:r>
            <a:r>
              <a:rPr lang="mk-MK"/>
              <a:t>, Скопје, МАНУ, </a:t>
            </a:r>
            <a:r>
              <a:rPr lang="mk-MK"/>
              <a:t>1999</a:t>
            </a:r>
            <a:r>
              <a:rPr lang="mk-MK" smtClean="0"/>
              <a:t>;</a:t>
            </a:r>
          </a:p>
          <a:p>
            <a:r>
              <a:rPr lang="en-US" smtClean="0"/>
              <a:t>Конески</a:t>
            </a:r>
            <a:r>
              <a:rPr lang="mk-MK" smtClean="0"/>
              <a:t> </a:t>
            </a:r>
            <a:r>
              <a:rPr lang="en-US" smtClean="0"/>
              <a:t>Блаже</a:t>
            </a:r>
            <a:r>
              <a:rPr lang="mk-MK" smtClean="0"/>
              <a:t>, </a:t>
            </a:r>
            <a:r>
              <a:rPr lang="mk-MK" i="1" smtClean="0"/>
              <a:t>Сказни и сторенија</a:t>
            </a:r>
            <a:r>
              <a:rPr lang="mk-MK" smtClean="0"/>
              <a:t>, Кочо Рацин, 1954;</a:t>
            </a:r>
          </a:p>
          <a:p>
            <a:r>
              <a:rPr lang="mk-MK" smtClean="0"/>
              <a:t>Пенушлиски Кирил, </a:t>
            </a:r>
            <a:r>
              <a:rPr lang="mk-MK" i="1" smtClean="0"/>
              <a:t>Одбрани фолклористички трудови</a:t>
            </a:r>
            <a:r>
              <a:rPr lang="mk-MK" smtClean="0"/>
              <a:t>“,  Македонска книга, Скопје;</a:t>
            </a:r>
            <a:endParaRPr lang="en-US" smtClean="0"/>
          </a:p>
          <a:p>
            <a:r>
              <a:rPr lang="mk-MK" smtClean="0"/>
              <a:t>Проп </a:t>
            </a:r>
            <a:r>
              <a:rPr lang="mk-MK"/>
              <a:t>Владимир, </a:t>
            </a:r>
            <a:r>
              <a:rPr lang="en-US" i="1"/>
              <a:t>Morfologija bajke</a:t>
            </a:r>
            <a:r>
              <a:rPr lang="en-US"/>
              <a:t>, Beograd, Prosveta, </a:t>
            </a:r>
            <a:r>
              <a:rPr lang="en-US"/>
              <a:t>1982</a:t>
            </a:r>
            <a:r>
              <a:rPr lang="mk-MK" smtClean="0"/>
              <a:t>; </a:t>
            </a:r>
          </a:p>
          <a:p>
            <a:r>
              <a:rPr lang="mk-MK" i="1" smtClean="0"/>
              <a:t>Симпозиум </a:t>
            </a:r>
            <a:r>
              <a:rPr lang="mk-MK" i="1"/>
              <a:t>посветен на животот и делото на Марко Цепенков</a:t>
            </a:r>
            <a:r>
              <a:rPr lang="mk-MK"/>
              <a:t>, Прилеп, 15-17 ноември </a:t>
            </a:r>
            <a:r>
              <a:rPr lang="mk-MK"/>
              <a:t>1979</a:t>
            </a:r>
            <a:r>
              <a:rPr lang="mk-MK" smtClean="0"/>
              <a:t>; </a:t>
            </a:r>
          </a:p>
          <a:p>
            <a:r>
              <a:rPr lang="mk-MK" smtClean="0"/>
              <a:t>Саздов Томе, </a:t>
            </a:r>
            <a:r>
              <a:rPr lang="mk-MK" i="1" smtClean="0"/>
              <a:t>Усната книжевност на Македонците, </a:t>
            </a:r>
            <a:r>
              <a:rPr lang="mk-MK" smtClean="0"/>
              <a:t>ММ, Скопје, 1992;</a:t>
            </a:r>
            <a:endParaRPr lang="en-US" smtClean="0"/>
          </a:p>
          <a:p>
            <a:r>
              <a:rPr lang="mk-MK" smtClean="0"/>
              <a:t>Стамески </a:t>
            </a:r>
            <a:r>
              <a:rPr lang="mk-MK"/>
              <a:t>Трајче, </a:t>
            </a:r>
            <a:r>
              <a:rPr lang="en-US" i="1"/>
              <a:t>Наратолошки аспекти на волшебните приказни кај Марко Цепенко</a:t>
            </a:r>
            <a:r>
              <a:rPr lang="mk-MK" i="1"/>
              <a:t>в</a:t>
            </a:r>
            <a:r>
              <a:rPr lang="mk-MK"/>
              <a:t>, Скопје, Вермилион, </a:t>
            </a:r>
            <a:r>
              <a:rPr lang="mk-MK"/>
              <a:t>2012</a:t>
            </a:r>
            <a:r>
              <a:rPr lang="mk-MK" smtClean="0"/>
              <a:t>; </a:t>
            </a:r>
          </a:p>
          <a:p>
            <a:r>
              <a:rPr lang="mk-MK" smtClean="0"/>
              <a:t>Тодоров </a:t>
            </a:r>
            <a:r>
              <a:rPr lang="mk-MK"/>
              <a:t>Цветан, </a:t>
            </a:r>
            <a:r>
              <a:rPr lang="en-US" i="1"/>
              <a:t>Uvod u fantasticnu knizevnost</a:t>
            </a:r>
            <a:r>
              <a:rPr lang="en-US"/>
              <a:t>, Beograd, Pecat</a:t>
            </a:r>
            <a:r>
              <a:rPr lang="en-US"/>
              <a:t>, </a:t>
            </a:r>
            <a:r>
              <a:rPr lang="en-US" smtClean="0"/>
              <a:t>1987</a:t>
            </a:r>
            <a:r>
              <a:rPr lang="mk-MK"/>
              <a:t>.</a:t>
            </a:r>
            <a:endParaRPr lang="mk-MK" smtClean="0"/>
          </a:p>
          <a:p>
            <a:pPr lvl="0"/>
            <a:endParaRPr lang="en-US"/>
          </a:p>
          <a:p>
            <a:endParaRPr lang="en-US"/>
          </a:p>
          <a:p>
            <a:pPr lvl="0"/>
            <a:endParaRPr lang="mk-MK" smtClean="0"/>
          </a:p>
          <a:p>
            <a:pPr lvl="0"/>
            <a:endParaRPr lang="en-US"/>
          </a:p>
          <a:p>
            <a:endParaRPr lang="en-US"/>
          </a:p>
        </p:txBody>
      </p:sp>
    </p:spTree>
    <p:extLst>
      <p:ext uri="{BB962C8B-B14F-4D97-AF65-F5344CB8AC3E}">
        <p14:creationId xmlns:p14="http://schemas.microsoft.com/office/powerpoint/2010/main" val="3516324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3400" y="1524000"/>
            <a:ext cx="3441228" cy="4525963"/>
          </a:xfrm>
        </p:spPr>
      </p:pic>
      <p:pic>
        <p:nvPicPr>
          <p:cNvPr id="1026" name="Picture 2" descr="C:\Users\Profesor\Desktop\Cepenkov.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1524000"/>
            <a:ext cx="361801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6916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62500" lnSpcReduction="20000"/>
          </a:bodyPr>
          <a:lstStyle/>
          <a:p>
            <a:pPr marL="0" indent="0" algn="just">
              <a:buNone/>
            </a:pPr>
            <a:r>
              <a:rPr lang="ru-RU" b="1"/>
              <a:t>Марко </a:t>
            </a:r>
            <a:r>
              <a:rPr lang="ru-RU" b="1" smtClean="0"/>
              <a:t>Цепенков</a:t>
            </a:r>
            <a:r>
              <a:rPr lang="ru-RU" smtClean="0"/>
              <a:t> спаѓа во првата генерација собирачи на македонски народни умотворби, покрај браќата Миладиновци, Партенија Зографски, Кузман Шапкарев и Ѓорѓија Пулевски. Тој не само што запишал повеќе македонски </a:t>
            </a:r>
            <a:r>
              <a:rPr lang="ru-RU"/>
              <a:t>народни </a:t>
            </a:r>
            <a:r>
              <a:rPr lang="ru-RU" smtClean="0"/>
              <a:t>умотворби од секој друг собирач, туку собирајќи ги и фиксирајќи ги тој видливо им ја доусовршил стилско-уметничката форма. Затоа, запишаните материјали на Цепенков имаат </a:t>
            </a:r>
            <a:r>
              <a:rPr lang="ru-RU"/>
              <a:t>непроценливо значење за македонската фолклористика, за етнографијата, за лингвистиката, </a:t>
            </a:r>
            <a:r>
              <a:rPr lang="ru-RU"/>
              <a:t>за </a:t>
            </a:r>
            <a:r>
              <a:rPr lang="ru-RU" smtClean="0"/>
              <a:t>македонската национална историја. </a:t>
            </a:r>
          </a:p>
          <a:p>
            <a:pPr marL="0" indent="0" algn="just">
              <a:buNone/>
            </a:pPr>
            <a:r>
              <a:rPr lang="ru-RU" smtClean="0">
                <a:effectLst/>
              </a:rPr>
              <a:t>Најавтентичен извор на библиографски податоци за Марко Цепенков претставува неговата </a:t>
            </a:r>
            <a:r>
              <a:rPr lang="ru-RU" i="1" smtClean="0">
                <a:effectLst/>
              </a:rPr>
              <a:t>Автобиографија (1896)</a:t>
            </a:r>
            <a:r>
              <a:rPr lang="ru-RU" smtClean="0">
                <a:effectLst/>
              </a:rPr>
              <a:t>.</a:t>
            </a:r>
          </a:p>
          <a:p>
            <a:pPr marL="0" indent="0" algn="just">
              <a:buNone/>
            </a:pPr>
            <a:r>
              <a:rPr lang="ru-RU" smtClean="0"/>
              <a:t>Марко Цепенков е роден во Прилеп во </a:t>
            </a:r>
            <a:r>
              <a:rPr lang="ru-RU"/>
              <a:t>сиромашно </a:t>
            </a:r>
            <a:r>
              <a:rPr lang="ru-RU" smtClean="0"/>
              <a:t>семејство, </a:t>
            </a:r>
            <a:r>
              <a:rPr lang="ru-RU"/>
              <a:t>кое води потекло од прилепското </a:t>
            </a:r>
            <a:r>
              <a:rPr lang="ru-RU"/>
              <a:t>село </a:t>
            </a:r>
            <a:r>
              <a:rPr lang="ru-RU" smtClean="0"/>
              <a:t>Ореовец. Поради </a:t>
            </a:r>
            <a:r>
              <a:rPr lang="ru-RU"/>
              <a:t>тешката </a:t>
            </a:r>
            <a:r>
              <a:rPr lang="ru-RU"/>
              <a:t>материјална </a:t>
            </a:r>
            <a:r>
              <a:rPr lang="ru-RU" smtClean="0"/>
              <a:t>состојба завршил само една година основно образование, </a:t>
            </a:r>
            <a:r>
              <a:rPr lang="ru-RU"/>
              <a:t>а потоа продолжил да </a:t>
            </a:r>
            <a:r>
              <a:rPr lang="ru-RU"/>
              <a:t>го </a:t>
            </a:r>
            <a:r>
              <a:rPr lang="ru-RU" smtClean="0"/>
              <a:t>изучува </a:t>
            </a:r>
            <a:r>
              <a:rPr lang="ru-RU"/>
              <a:t>терзискиот </a:t>
            </a:r>
            <a:r>
              <a:rPr lang="ru-RU" smtClean="0"/>
              <a:t>занает. </a:t>
            </a:r>
          </a:p>
          <a:p>
            <a:pPr marL="0" indent="0" algn="just">
              <a:buNone/>
            </a:pPr>
            <a:r>
              <a:rPr lang="ru-RU" smtClean="0"/>
              <a:t>Цепенков </a:t>
            </a:r>
            <a:r>
              <a:rPr lang="ru-RU"/>
              <a:t>лично самиот </a:t>
            </a:r>
            <a:r>
              <a:rPr lang="ru-RU"/>
              <a:t>ги </a:t>
            </a:r>
            <a:r>
              <a:rPr lang="ru-RU" smtClean="0"/>
              <a:t>собирал и ги запишувал </a:t>
            </a:r>
            <a:r>
              <a:rPr lang="ru-RU"/>
              <a:t>своите фолклорни и етнолошки материјали. И по вкупниот фонд на собраните народни умотворби, како и по жанровската разновидност на собраните фолклорни материјали</a:t>
            </a:r>
            <a:r>
              <a:rPr lang="ru-RU"/>
              <a:t>, </a:t>
            </a:r>
            <a:r>
              <a:rPr lang="ru-RU" smtClean="0"/>
              <a:t>тој </a:t>
            </a:r>
            <a:r>
              <a:rPr lang="ru-RU"/>
              <a:t>е најзначајниот собирач на македонските народни умотворби.</a:t>
            </a:r>
            <a:endParaRPr lang="ru-RU" smtClean="0">
              <a:effectLst/>
            </a:endParaRPr>
          </a:p>
          <a:p>
            <a:endParaRPr lang="en-US"/>
          </a:p>
        </p:txBody>
      </p:sp>
    </p:spTree>
    <p:extLst>
      <p:ext uri="{BB962C8B-B14F-4D97-AF65-F5344CB8AC3E}">
        <p14:creationId xmlns:p14="http://schemas.microsoft.com/office/powerpoint/2010/main" val="1087972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70000" lnSpcReduction="20000"/>
          </a:bodyPr>
          <a:lstStyle/>
          <a:p>
            <a:pPr marL="0" indent="0">
              <a:buNone/>
            </a:pPr>
            <a:endParaRPr lang="ru-RU" smtClean="0"/>
          </a:p>
          <a:p>
            <a:pPr marL="0" indent="0" algn="just">
              <a:buNone/>
            </a:pPr>
            <a:r>
              <a:rPr lang="ru-RU" smtClean="0"/>
              <a:t>Вкупниот број на публикувани и непубликувани фолклорни и етнолошки материјали на Цепенков е навистина импозантен и изнесува: 5032 пословици и поговорки, 681 приказна, 170 песни, 100 гатанки, 389 народни верувања, 46 баења, 201 соништа и нивни толкувања, 67 детски игри и залагалки, поголем број клетви, благослови, народни обичаи и обреди, како и примери на тајни (условни) јазици, описи на занаети, музички инструменти и реквизити од секојдневниот домашен живот, лични (сопствени) имиња и презимиња, прекари и други лингвистички материјали.</a:t>
            </a:r>
          </a:p>
          <a:p>
            <a:pPr marL="0" indent="0" algn="just">
              <a:buNone/>
            </a:pPr>
            <a:r>
              <a:rPr lang="ru-RU" smtClean="0"/>
              <a:t>Цепенков е автор на драмата </a:t>
            </a:r>
            <a:r>
              <a:rPr lang="ru-RU" i="1" smtClean="0"/>
              <a:t>Црне Војвода </a:t>
            </a:r>
            <a:r>
              <a:rPr lang="ru-RU" smtClean="0"/>
              <a:t>и на Автобиографијата. Целокупното творештво на Марко Цепенков е собрано во 10 книги.</a:t>
            </a:r>
            <a:endParaRPr lang="ru-RU" smtClean="0">
              <a:effectLst/>
            </a:endParaRPr>
          </a:p>
          <a:p>
            <a:pPr marL="0" indent="0" algn="just">
              <a:buNone/>
            </a:pPr>
            <a:r>
              <a:rPr lang="ru-RU"/>
              <a:t>Н</a:t>
            </a:r>
            <a:r>
              <a:rPr lang="ru-RU" smtClean="0"/>
              <a:t>апуштен, заборавен и во крајна беда, Марко Цепенков починал во Софија на 29 декември 1920 година на деведесетгодишна возраст.</a:t>
            </a:r>
            <a:endParaRPr lang="ru-RU" smtClean="0">
              <a:effectLst/>
            </a:endParaRPr>
          </a:p>
          <a:p>
            <a:endParaRPr lang="en-US"/>
          </a:p>
        </p:txBody>
      </p:sp>
    </p:spTree>
    <p:extLst>
      <p:ext uri="{BB962C8B-B14F-4D97-AF65-F5344CB8AC3E}">
        <p14:creationId xmlns:p14="http://schemas.microsoft.com/office/powerpoint/2010/main" val="4135153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867400"/>
          </a:xfrm>
        </p:spPr>
        <p:txBody>
          <a:bodyPr>
            <a:normAutofit fontScale="47500" lnSpcReduction="20000"/>
          </a:bodyPr>
          <a:lstStyle/>
          <a:p>
            <a:pPr marL="0" indent="0" algn="just">
              <a:buNone/>
            </a:pPr>
            <a:r>
              <a:rPr lang="mk-MK" sz="3300" smtClean="0"/>
              <a:t>Во </a:t>
            </a:r>
            <a:r>
              <a:rPr lang="mk-MK" sz="3300"/>
              <a:t>една епизода од </a:t>
            </a:r>
            <a:r>
              <a:rPr lang="mk-MK" sz="3300" i="1"/>
              <a:t>Автобиографијата </a:t>
            </a:r>
            <a:r>
              <a:rPr lang="mk-MK" sz="3300"/>
              <a:t>Марко Цепенков зборува за Димитрија Миладинов, највлијателниот културен и идеен деец на македонската преродба, кој во тоа време бил учител во Прилеп и честопати го посетувал нивниот дом: „Беше чул Димитрија Миладинов, оти татко ми знаит многу песни, та дојдуаше често у нас да му кажи некоа песна. Кога Коста (таткото на Цепенков) го прашува зошто ги собира песните и останатите материјали, Миладинов му одговара:  „Овие песни и друзи детинсќи работи што ‘и збирам, ќе печалам да ‘и типосам за да останат да се пеат некоаш, коа ќе нема ваквие работи...“ (Цепенков 1972: 322) Подоцна, самиот Цепенков кажува дека токму оваа реченица го мотивирала да започне со собирачка дејност и повеќе од четириесет години да се посвети на неуморно запишување на македонското уснокнижевно културно наследство, оставајќи импозантен број на фолклорни материјали, кои и по жанровската разновидност и по квалитет ги надминуваат записите на останатите наши собирачи</a:t>
            </a:r>
            <a:r>
              <a:rPr lang="en-US" sz="3300"/>
              <a:t>. </a:t>
            </a:r>
            <a:endParaRPr lang="mk-MK" sz="3300" smtClean="0"/>
          </a:p>
          <a:p>
            <a:pPr algn="just"/>
            <a:endParaRPr lang="mk-MK" sz="3300" b="1"/>
          </a:p>
          <a:p>
            <a:pPr marL="0" indent="0" algn="just">
              <a:buNone/>
            </a:pPr>
            <a:r>
              <a:rPr lang="mk-MK" sz="3300" b="1" smtClean="0"/>
              <a:t>Македонската </a:t>
            </a:r>
            <a:r>
              <a:rPr lang="mk-MK" sz="3300" b="1"/>
              <a:t>фолклористика за Цепенков</a:t>
            </a:r>
            <a:endParaRPr lang="en-US" sz="3300"/>
          </a:p>
          <a:p>
            <a:pPr algn="just"/>
            <a:endParaRPr lang="en-US" sz="3300"/>
          </a:p>
          <a:p>
            <a:pPr marL="0" indent="0" algn="just">
              <a:buNone/>
            </a:pPr>
            <a:r>
              <a:rPr lang="mk-MK" sz="3300"/>
              <a:t>Во македонската фолклористика Цепенков има статус на нетипичен собирач на народни умотворби, поради неговите индивидуални творечки интервенции во текстовите на народните умотворби. </a:t>
            </a:r>
            <a:endParaRPr lang="en-US" sz="3300"/>
          </a:p>
          <a:p>
            <a:pPr marL="0" indent="0" algn="just">
              <a:buNone/>
            </a:pPr>
            <a:r>
              <a:rPr lang="mk-MK" sz="3300"/>
              <a:t>Еден од првите истражувачи на личноста и делото на Марко Цепенков е Блаже Конески, кој во далечната 1954 година ја издава книгата </a:t>
            </a:r>
            <a:r>
              <a:rPr lang="mk-MK" sz="3300" i="1"/>
              <a:t>Сказни и сторенија</a:t>
            </a:r>
            <a:r>
              <a:rPr lang="mk-MK" sz="3300"/>
              <a:t>, во која посочува: „Најправилно ќе го одредиме односот спрема него, ако зборуваме за – </a:t>
            </a:r>
            <a:r>
              <a:rPr lang="mk-MK" sz="3300" b="1"/>
              <a:t>прозата</a:t>
            </a:r>
            <a:r>
              <a:rPr lang="mk-MK" sz="3300"/>
              <a:t> на Цепенкова, разбирајќи под тоа нешто што се разликува од обичната запишувачка работа... тој внатрешната фактура на приказната ја обогатува со ред развивања што значат веќе приближување кон методите на современата уметничка проза.“ Затоа, според Конески, со својата интенција да го </a:t>
            </a:r>
            <a:r>
              <a:rPr lang="mk-MK" sz="3300" i="1"/>
              <a:t>пресоздава </a:t>
            </a:r>
            <a:r>
              <a:rPr lang="mk-MK" sz="3300"/>
              <a:t>чуеното Цепенков е „нешто повеќе од обичен </a:t>
            </a:r>
            <a:r>
              <a:rPr lang="mk-MK" sz="3300" i="1"/>
              <a:t>регистратор</a:t>
            </a:r>
            <a:r>
              <a:rPr lang="mk-MK" sz="3300"/>
              <a:t> на народните умотворби“ (Конески: 1954)</a:t>
            </a:r>
            <a:endParaRPr lang="en-US" sz="3300"/>
          </a:p>
          <a:p>
            <a:endParaRPr lang="mk-MK" sz="2600" smtClean="0"/>
          </a:p>
          <a:p>
            <a:endParaRPr lang="en-US" sz="2600"/>
          </a:p>
          <a:p>
            <a:endParaRPr lang="en-US" sz="3400"/>
          </a:p>
        </p:txBody>
      </p:sp>
    </p:spTree>
    <p:extLst>
      <p:ext uri="{BB962C8B-B14F-4D97-AF65-F5344CB8AC3E}">
        <p14:creationId xmlns:p14="http://schemas.microsoft.com/office/powerpoint/2010/main" val="815135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fontScale="25000" lnSpcReduction="20000"/>
          </a:bodyPr>
          <a:lstStyle/>
          <a:p>
            <a:pPr marL="0" indent="0" algn="just">
              <a:buNone/>
            </a:pPr>
            <a:endParaRPr lang="mk-MK" sz="5500" smtClean="0"/>
          </a:p>
          <a:p>
            <a:pPr marL="0" indent="0" algn="just">
              <a:buNone/>
            </a:pPr>
            <a:r>
              <a:rPr lang="mk-MK" sz="6400" smtClean="0"/>
              <a:t>Кирил Пенушлиски зборува за три фактори во запишувачката постапка на Цепенков: „Постапката не допуштала стриктно бележење според јазикот на раскажувачот. Имено, Цепенков не ја запишувал веднаш слушнатата приказна, по диктат или на друг начин, туку тогаш кога ќе имал време... неговиот личен творечки придонес во обликувањето на слушнатите приказни (стилизирање)... Неговиот однос кон животните проблеми што се третираат во приказните (ги внесувал своите лични сфаќања и разбирања за разни општествени и животни прашања). (Пенушлиски: 246)</a:t>
            </a:r>
            <a:endParaRPr lang="mk-MK" sz="6400"/>
          </a:p>
          <a:p>
            <a:pPr marL="0" indent="0" algn="just">
              <a:buNone/>
            </a:pPr>
            <a:r>
              <a:rPr lang="mk-MK" sz="6400" smtClean="0"/>
              <a:t>Васил </a:t>
            </a:r>
            <a:r>
              <a:rPr lang="mk-MK" sz="6400"/>
              <a:t>Иљоски го изделува Марко Цепенков од останатите собирачи - регистратори на македонските народни приказни, затоа што неговите приказни имаат „длабоко втиснат печат на неговата силна и оригинална творечка личност, поради што се лесно препознатливи меѓу мноштво народни приказни, дури и со исти мотиви, а запишани од други.“ (Иљоски 1981: 85) Причината за специфичноста на неговата проза, која според него претставува „антонимија во однос на народната проза чија битна карактеристика е колективноста и дословното запишување“, тој ја гледа во личниот креативен удел на Цепенков и неговото влијание врз постапката „не само на запишување, туку и на пишување, што посебно доаѓа до израз во народните приказни во кои се чувствува дека тој не е само собирач - запишувач, туку и творец.“ (Иљоски 1981: 84) </a:t>
            </a:r>
            <a:endParaRPr lang="en-US" sz="6400"/>
          </a:p>
          <a:p>
            <a:pPr marL="0" indent="0" algn="just">
              <a:buNone/>
            </a:pPr>
            <a:r>
              <a:rPr lang="mk-MK" sz="6400"/>
              <a:t>И фолклористот Димче Најчески зборува за Цепенков како за „собирач-творец кој ги преработувал народните умотворби со свој јазик, свој стил, со своја композиција.“ Според него Цепенков „ги следел естетските норми на фолклорната традиција и во голема можна мера го запазувал фолклорниот карактер на народните умотворби“, но од друга страна доаѓа до израз неговата авторска индивидуалност како еден творечки порив да се оддели од фолклорната матрица.“ (Најчески 1981: 141)</a:t>
            </a:r>
            <a:endParaRPr lang="en-US" sz="6400"/>
          </a:p>
          <a:p>
            <a:endParaRPr lang="en-US"/>
          </a:p>
        </p:txBody>
      </p:sp>
    </p:spTree>
    <p:extLst>
      <p:ext uri="{BB962C8B-B14F-4D97-AF65-F5344CB8AC3E}">
        <p14:creationId xmlns:p14="http://schemas.microsoft.com/office/powerpoint/2010/main" val="2314827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305800" cy="6019800"/>
          </a:xfrm>
        </p:spPr>
        <p:txBody>
          <a:bodyPr>
            <a:normAutofit/>
          </a:bodyPr>
          <a:lstStyle/>
          <a:p>
            <a:pPr algn="just"/>
            <a:endParaRPr lang="mk-MK" sz="2100" smtClean="0"/>
          </a:p>
          <a:p>
            <a:pPr marL="0" indent="0" algn="just">
              <a:buNone/>
            </a:pPr>
            <a:r>
              <a:rPr lang="mk-MK" sz="1700" smtClean="0"/>
              <a:t>Во своите структуралистички интерпретации на приказните на Цепенков и теоретичарот Атанас Вангелов укажува на креативните интервенции на Цепенков, кои според него имале значење на нешто природно кое, како конечен резултат, требало да им даде определени уметнички ефекти и стилски облици на фолклорните умотворби.  </a:t>
            </a:r>
          </a:p>
          <a:p>
            <a:pPr marL="0" indent="0" algn="just">
              <a:buNone/>
            </a:pPr>
            <a:r>
              <a:rPr lang="mk-MK" sz="1700" smtClean="0"/>
              <a:t>Според </a:t>
            </a:r>
            <a:r>
              <a:rPr lang="mk-MK" sz="1700"/>
              <a:t>некои теоретичари предноста на сказна пред останатите фолклорни жанрови (на. пр. басната или преданието) се состои во нејзината отвореност/недовршеност, што ја фаворизира можноста за дополнителни интервенции во мотивска и содржинска смисла. Една од основните одлики на сказната е </a:t>
            </a:r>
            <a:r>
              <a:rPr lang="en-US" sz="1700"/>
              <a:t>цврст</a:t>
            </a:r>
            <a:r>
              <a:rPr lang="mk-MK" sz="1700"/>
              <a:t>ата</a:t>
            </a:r>
            <a:r>
              <a:rPr lang="en-US" sz="1700"/>
              <a:t>,</a:t>
            </a:r>
            <a:r>
              <a:rPr lang="mk-MK" sz="1700"/>
              <a:t> стабилна и</a:t>
            </a:r>
            <a:r>
              <a:rPr lang="en-US" sz="1700"/>
              <a:t> речиси</a:t>
            </a:r>
            <a:r>
              <a:rPr lang="mk-MK" sz="1700"/>
              <a:t> непроменлива конфигурација на нејзините жанровски елементи, но од друга страна, сказните се погоден жанр за перманентни напластувања на нови содржини при разните процеси на контекстуализација (дијахрониска или синхрониска трансмисија меѓу различни или исти култури). Втор важен фактор кој придонесува за извесни семантички збогатувања на сказната е улогата на раскажувачот и неговата определба при запишувањето: да применува пасивна трансмисија на традиционалните норми, вредности и идеи, без посериозни креативни интервенции во наративот или, пак креативно да го модифицира или редизајнира „изворниот“ материјал. Втората опција обединува повеќе фактори, како: селекција на теми, преконфигурација на стандардни мотиви, импровизација, ресемантизација, стилизација и сл. и се смета за основен предуслов во процесот на трансформација на традиционалната сказна во уметничка авторска сказна. </a:t>
            </a:r>
            <a:endParaRPr lang="en-US" sz="1700" smtClean="0"/>
          </a:p>
          <a:p>
            <a:endParaRPr lang="en-US"/>
          </a:p>
        </p:txBody>
      </p:sp>
    </p:spTree>
    <p:extLst>
      <p:ext uri="{BB962C8B-B14F-4D97-AF65-F5344CB8AC3E}">
        <p14:creationId xmlns:p14="http://schemas.microsoft.com/office/powerpoint/2010/main" val="691163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229600" cy="5943600"/>
          </a:xfrm>
        </p:spPr>
        <p:txBody>
          <a:bodyPr>
            <a:normAutofit fontScale="85000" lnSpcReduction="20000"/>
          </a:bodyPr>
          <a:lstStyle/>
          <a:p>
            <a:pPr marL="0" indent="0" algn="just">
              <a:buNone/>
            </a:pPr>
            <a:endParaRPr lang="mk-MK" sz="2900" smtClean="0"/>
          </a:p>
          <a:p>
            <a:pPr marL="0" indent="0" algn="just">
              <a:buNone/>
            </a:pPr>
            <a:r>
              <a:rPr lang="mk-MK" sz="2300" smtClean="0"/>
              <a:t>Според </a:t>
            </a:r>
            <a:r>
              <a:rPr lang="mk-MK" sz="2300"/>
              <a:t>Александар Прокопиев главни „виновници за сижетното богатство на сказната се токму анонимните пренесувачи и нивната креативна дарба и усет за уметничко доградување/дотерување, но и на социјалната, религиозната, па и етичката состојба на која тој и припаѓал.“ (Прокопиев: 70) Ако „отвореноста на сказната за нови теми и содржини“ е неопходниот предуслов кој води кон модернизација на жанрот, тогаш таквиот процес значи конечно напуштање на архаичниот концепт на т.н. дискурзивни заедници во кои знаењето било заштитувано и чувано во рамките на одредената заедница врз основа на исклучителните способности за меморирање на оние рапсоди/ раскажувачи кои го поседувале знаењето на еповите (и другите жанрови). Уделот на Цепенков во креативното дообликување на приказните треба да се бара и во фактот што за разлика од другите собирачи, тој не ги запишувал слушнатите приказни веднаш, туку ги фиксирал на хартија дополнително, по сеќавање. Според тоа, неговиот творечки манир во стилот  „роден да прикажува, но и во прикажувањето да создава“ е причината зошто најголемиот дел од запишаните прозни текстови се одликуваат со специфичена конструкција и стил.      </a:t>
            </a:r>
            <a:endParaRPr lang="en-US" sz="2300"/>
          </a:p>
          <a:p>
            <a:pPr marL="0" indent="0" algn="just">
              <a:buNone/>
            </a:pPr>
            <a:r>
              <a:rPr lang="mk-MK" sz="2300"/>
              <a:t>Во понатамошниот дел од овој текст ќе разгледаме неколку аспекти на раскажувачката постапка на Марко Цепенков врз примерот на две негови приказни, кои отстапуваат од поетичките норми на класичната приказна. </a:t>
            </a:r>
            <a:endParaRPr lang="en-US" sz="2300"/>
          </a:p>
          <a:p>
            <a:endParaRPr lang="en-US"/>
          </a:p>
        </p:txBody>
      </p:sp>
    </p:spTree>
    <p:extLst>
      <p:ext uri="{BB962C8B-B14F-4D97-AF65-F5344CB8AC3E}">
        <p14:creationId xmlns:p14="http://schemas.microsoft.com/office/powerpoint/2010/main" val="649555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305800" cy="6019800"/>
          </a:xfrm>
        </p:spPr>
        <p:txBody>
          <a:bodyPr>
            <a:noAutofit/>
          </a:bodyPr>
          <a:lstStyle/>
          <a:p>
            <a:pPr marL="0" indent="0">
              <a:buNone/>
            </a:pPr>
            <a:r>
              <a:rPr lang="mk-MK" sz="1600" b="1" smtClean="0"/>
              <a:t>Наративните </a:t>
            </a:r>
            <a:r>
              <a:rPr lang="mk-MK" sz="1600" b="1"/>
              <a:t>постапки на </a:t>
            </a:r>
            <a:r>
              <a:rPr lang="mk-MK" sz="1600" b="1"/>
              <a:t>Цепенков</a:t>
            </a:r>
            <a:r>
              <a:rPr lang="mk-MK" sz="1600" b="1" smtClean="0"/>
              <a:t>:  </a:t>
            </a:r>
            <a:endParaRPr lang="en-US" sz="1600"/>
          </a:p>
          <a:p>
            <a:pPr marL="0" indent="0">
              <a:buNone/>
            </a:pPr>
            <a:r>
              <a:rPr lang="mk-MK" sz="1600" b="1" i="1"/>
              <a:t>Силјан </a:t>
            </a:r>
            <a:r>
              <a:rPr lang="mk-MK" sz="1600" b="1" i="1" smtClean="0"/>
              <a:t>Штркот</a:t>
            </a:r>
          </a:p>
          <a:p>
            <a:pPr marL="0" indent="0">
              <a:buNone/>
            </a:pPr>
            <a:endParaRPr lang="en-US" sz="1600"/>
          </a:p>
          <a:p>
            <a:pPr marL="0" indent="0" algn="just">
              <a:buNone/>
            </a:pPr>
            <a:r>
              <a:rPr lang="mk-MK" sz="1600" smtClean="0"/>
              <a:t>Од </a:t>
            </a:r>
            <a:r>
              <a:rPr lang="mk-MK" sz="1600"/>
              <a:t>класичната наратологија позната е поделбата на позицијата на раскажувачот: како инстанца која никаде во текстот експлицитно не укажува на себе си (екстерен или сезнаечки наратор) и наративна инстанца која се поистоветува со некој лик од приказната (лик-наратор или персонален наратор). Во процесот на раскажувањето наративниот глас може да се поврзе со концептот на промена на наративните нивоа, градејќи на тој начин посложена раскажувачка структура, позната како приказна во приказна или ланец од приказни. Во приказните на Цепенков главно е запазена  сезнаечката позиција на нараторот, кој нè  воведува во приказните со традиционалната жанровска индикација „Си беше еднаш еден...“. Меѓутоа, во неговата најдолга и најпозната приказна </a:t>
            </a:r>
            <a:r>
              <a:rPr lang="mk-MK" sz="1600" i="1"/>
              <a:t>Силјан Штркот</a:t>
            </a:r>
            <a:r>
              <a:rPr lang="mk-MK" sz="1600"/>
              <a:t> од самиот почеток сме сведоци на неколку експлицитни индикации за отстапување од традиционалниот систем на фолклорната сказна во доменот на промената на наративните нивоа. Поради тоа што сезнаечкиот наратор ја препушта нарацијата на некои од останатите ликови, во приказната се вметнуваат нови епизоди кои ја усложнуваат композицијата на приказната.  </a:t>
            </a:r>
            <a:endParaRPr lang="en-US" sz="1600"/>
          </a:p>
          <a:p>
            <a:pPr marL="0" indent="0" algn="just">
              <a:buNone/>
            </a:pPr>
            <a:r>
              <a:rPr lang="mk-MK" sz="1600"/>
              <a:t>Сезнаечкиот наратор во </a:t>
            </a:r>
            <a:r>
              <a:rPr lang="mk-MK" sz="1600" i="1"/>
              <a:t>Силјан штркот</a:t>
            </a:r>
            <a:r>
              <a:rPr lang="mk-MK" sz="1600"/>
              <a:t> ја раскажува приказната за разгаленото момче Силјан, кое препуштено на еден хедонистички начин на живеење (сака да троши, без да работи селски работи), свесно и по секоја цена одбива да се прилагоди на егзистенцијалниот кодекс на средината. Поради тоа што сфаќањата и однесувањето на Силјан, не се во согласност со културните вредности и традиционални норми на заедницата, таа го перципира како туѓ, изопштен од неа. Во приказната се создава тензија, како последица на нарушениот дијалог меѓу Силјан и колективот (ЈАС наспрема НИЕ</a:t>
            </a:r>
            <a:r>
              <a:rPr lang="mk-MK" sz="1600"/>
              <a:t>). </a:t>
            </a:r>
            <a:endParaRPr lang="en-US" sz="1600"/>
          </a:p>
        </p:txBody>
      </p:sp>
    </p:spTree>
    <p:extLst>
      <p:ext uri="{BB962C8B-B14F-4D97-AF65-F5344CB8AC3E}">
        <p14:creationId xmlns:p14="http://schemas.microsoft.com/office/powerpoint/2010/main" val="27186010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4359</TotalTime>
  <Words>2628</Words>
  <Application>Microsoft Office PowerPoint</Application>
  <PresentationFormat>On-screen Show (4:3)</PresentationFormat>
  <Paragraphs>61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АСПЕКТИ НА ПРОЗАТА НА  МАРКО ЦЕПЕНКОВ (1829 – 1920)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МАРКО ЦЕПЕНКОВ (1829 – 1920)</dc:title>
  <dc:creator>Profesor</dc:creator>
  <cp:lastModifiedBy>Profesor</cp:lastModifiedBy>
  <cp:revision>43</cp:revision>
  <dcterms:created xsi:type="dcterms:W3CDTF">2020-08-12T19:42:51Z</dcterms:created>
  <dcterms:modified xsi:type="dcterms:W3CDTF">2020-08-15T20:22:46Z</dcterms:modified>
</cp:coreProperties>
</file>